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7"/>
  </p:notesMasterIdLst>
  <p:sldIdLst>
    <p:sldId id="302" r:id="rId2"/>
    <p:sldId id="300" r:id="rId3"/>
    <p:sldId id="272" r:id="rId4"/>
    <p:sldId id="289" r:id="rId5"/>
    <p:sldId id="290" r:id="rId6"/>
    <p:sldId id="296" r:id="rId7"/>
    <p:sldId id="303" r:id="rId8"/>
    <p:sldId id="281" r:id="rId9"/>
    <p:sldId id="298" r:id="rId10"/>
    <p:sldId id="299" r:id="rId11"/>
    <p:sldId id="301" r:id="rId12"/>
    <p:sldId id="304" r:id="rId13"/>
    <p:sldId id="297" r:id="rId14"/>
    <p:sldId id="305" r:id="rId15"/>
    <p:sldId id="306"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2">
          <p15:clr>
            <a:srgbClr val="A4A3A4"/>
          </p15:clr>
        </p15:guide>
        <p15:guide id="2" orient="horz" pos="251">
          <p15:clr>
            <a:srgbClr val="A4A3A4"/>
          </p15:clr>
        </p15:guide>
        <p15:guide id="3" pos="367">
          <p15:clr>
            <a:srgbClr val="A4A3A4"/>
          </p15:clr>
        </p15:guide>
        <p15:guide id="4" pos="2873">
          <p15:clr>
            <a:srgbClr val="A4A3A4"/>
          </p15:clr>
        </p15:guide>
        <p15:guide id="5" pos="2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F"/>
    <a:srgbClr val="51515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p:restoredTop sz="88149" autoAdjust="0"/>
  </p:normalViewPr>
  <p:slideViewPr>
    <p:cSldViewPr snapToGrid="0" snapToObjects="1" showGuides="1">
      <p:cViewPr>
        <p:scale>
          <a:sx n="100" d="100"/>
          <a:sy n="100" d="100"/>
        </p:scale>
        <p:origin x="2000" y="1032"/>
      </p:cViewPr>
      <p:guideLst>
        <p:guide orient="horz" pos="1502"/>
        <p:guide orient="horz" pos="251"/>
        <p:guide pos="367"/>
        <p:guide pos="2873"/>
        <p:guide pos="21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1FAB8-0370-7448-A61C-DB5C5B826A69}" type="datetimeFigureOut">
              <a:rPr lang="en-US" smtClean="0"/>
              <a:t>2/15/17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07AF9-C8BC-8C43-B9DF-E497FA7FE5E8}" type="slidenum">
              <a:rPr lang="en-US" smtClean="0"/>
              <a:t>‹#›</a:t>
            </a:fld>
            <a:endParaRPr lang="en-US"/>
          </a:p>
        </p:txBody>
      </p:sp>
    </p:spTree>
    <p:extLst>
      <p:ext uri="{BB962C8B-B14F-4D97-AF65-F5344CB8AC3E}">
        <p14:creationId xmlns:p14="http://schemas.microsoft.com/office/powerpoint/2010/main" val="7122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sz="2800"/>
            </a:lvl1pPr>
          </a:lstStyle>
          <a:p>
            <a:r>
              <a:rPr lang="en-US"/>
              <a:t>Click to edit Master title style</a:t>
            </a:r>
            <a:endParaRPr lang="en-US" dirty="0"/>
          </a:p>
        </p:txBody>
      </p:sp>
      <p:sp>
        <p:nvSpPr>
          <p:cNvPr id="3" name="Subtitle 2"/>
          <p:cNvSpPr>
            <a:spLocks noGrp="1"/>
          </p:cNvSpPr>
          <p:nvPr>
            <p:ph type="subTitle" idx="1"/>
          </p:nvPr>
        </p:nvSpPr>
        <p:spPr>
          <a:xfrm>
            <a:off x="685800" y="2719138"/>
            <a:ext cx="7772400" cy="131445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0318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324" y="407207"/>
            <a:ext cx="8574556" cy="668048"/>
          </a:xfrm>
        </p:spPr>
        <p:txBody>
          <a:bodyPr/>
          <a:lstStyle>
            <a:lvl1pPr>
              <a:defRPr b="1">
                <a:solidFill>
                  <a:srgbClr val="515151"/>
                </a:solidFill>
              </a:defRPr>
            </a:lvl1pPr>
          </a:lstStyle>
          <a:p>
            <a:r>
              <a:rPr lang="en-US" dirty="0"/>
              <a:t>Click to edit Master title style</a:t>
            </a:r>
          </a:p>
        </p:txBody>
      </p:sp>
      <p:sp>
        <p:nvSpPr>
          <p:cNvPr id="3" name="Content Placeholder 2"/>
          <p:cNvSpPr>
            <a:spLocks noGrp="1"/>
          </p:cNvSpPr>
          <p:nvPr>
            <p:ph idx="1"/>
          </p:nvPr>
        </p:nvSpPr>
        <p:spPr>
          <a:xfrm>
            <a:off x="244324" y="1083275"/>
            <a:ext cx="8574556" cy="3394472"/>
          </a:xfrm>
        </p:spPr>
        <p:txBody>
          <a:bodyPr/>
          <a:lstStyle>
            <a:lvl2pPr>
              <a:defRPr sz="18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4825446"/>
            <a:ext cx="9144000" cy="334818"/>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0" y="27970"/>
            <a:ext cx="9144000" cy="496771"/>
            <a:chOff x="0" y="88930"/>
            <a:chExt cx="9144000" cy="496771"/>
          </a:xfrm>
        </p:grpSpPr>
        <p:cxnSp>
          <p:nvCxnSpPr>
            <p:cNvPr id="10" name="Straight Connector 9"/>
            <p:cNvCxnSpPr/>
            <p:nvPr/>
          </p:nvCxnSpPr>
          <p:spPr>
            <a:xfrm>
              <a:off x="0" y="428979"/>
              <a:ext cx="9144000" cy="0"/>
            </a:xfrm>
            <a:prstGeom prst="line">
              <a:avLst/>
            </a:prstGeom>
            <a:ln w="12700" cmpd="sng">
              <a:solidFill>
                <a:srgbClr val="94D60A"/>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MMS_ArrowGreyLigh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67803" y="88930"/>
              <a:ext cx="425127" cy="496771"/>
            </a:xfrm>
            <a:prstGeom prst="rect">
              <a:avLst/>
            </a:prstGeom>
          </p:spPr>
        </p:pic>
      </p:grpSp>
      <p:sp>
        <p:nvSpPr>
          <p:cNvPr id="12" name="Footer Placeholder 6"/>
          <p:cNvSpPr txBox="1">
            <a:spLocks/>
          </p:cNvSpPr>
          <p:nvPr/>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13" name="Slide Number Placeholder 5"/>
          <p:cNvSpPr txBox="1">
            <a:spLocks/>
          </p:cNvSpPr>
          <p:nvPr/>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
        <p:nvSpPr>
          <p:cNvPr id="14" name="Rectangle 13"/>
          <p:cNvSpPr/>
          <p:nvPr userDrawn="1"/>
        </p:nvSpPr>
        <p:spPr>
          <a:xfrm>
            <a:off x="0" y="4825446"/>
            <a:ext cx="9144000" cy="334818"/>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ooter Placeholder 6"/>
          <p:cNvSpPr txBox="1">
            <a:spLocks/>
          </p:cNvSpPr>
          <p:nvPr userDrawn="1"/>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19" name="Slide Number Placeholder 5"/>
          <p:cNvSpPr txBox="1">
            <a:spLocks/>
          </p:cNvSpPr>
          <p:nvPr userDrawn="1"/>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Tree>
    <p:extLst>
      <p:ext uri="{BB962C8B-B14F-4D97-AF65-F5344CB8AC3E}">
        <p14:creationId xmlns:p14="http://schemas.microsoft.com/office/powerpoint/2010/main" val="17097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88" y="407207"/>
            <a:ext cx="8636658" cy="668048"/>
          </a:xfrm>
        </p:spPr>
        <p:txBody>
          <a:bodyPr/>
          <a:lstStyle>
            <a:lvl1pPr>
              <a:defRPr b="1">
                <a:solidFill>
                  <a:srgbClr val="515151"/>
                </a:solidFill>
              </a:defRPr>
            </a:lvl1pPr>
          </a:lstStyle>
          <a:p>
            <a:r>
              <a:rPr lang="en-US" dirty="0"/>
              <a:t>Click to edit Master title style</a:t>
            </a:r>
          </a:p>
        </p:txBody>
      </p:sp>
      <p:sp>
        <p:nvSpPr>
          <p:cNvPr id="3" name="Content Placeholder 2"/>
          <p:cNvSpPr>
            <a:spLocks noGrp="1"/>
          </p:cNvSpPr>
          <p:nvPr>
            <p:ph idx="1"/>
          </p:nvPr>
        </p:nvSpPr>
        <p:spPr>
          <a:xfrm>
            <a:off x="246888" y="1083275"/>
            <a:ext cx="8636658" cy="3394472"/>
          </a:xfrm>
        </p:spPr>
        <p:txBody>
          <a:bodyPr/>
          <a:lstStyle>
            <a:lvl2pPr>
              <a:defRPr sz="18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4825446"/>
            <a:ext cx="9144000" cy="334818"/>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6"/>
          <p:cNvSpPr txBox="1">
            <a:spLocks/>
          </p:cNvSpPr>
          <p:nvPr/>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13" name="Slide Number Placeholder 5"/>
          <p:cNvSpPr txBox="1">
            <a:spLocks/>
          </p:cNvSpPr>
          <p:nvPr/>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
        <p:nvSpPr>
          <p:cNvPr id="14" name="Rectangle 13"/>
          <p:cNvSpPr/>
          <p:nvPr userDrawn="1"/>
        </p:nvSpPr>
        <p:spPr>
          <a:xfrm>
            <a:off x="0" y="4825446"/>
            <a:ext cx="9144000" cy="334818"/>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ooter Placeholder 6"/>
          <p:cNvSpPr txBox="1">
            <a:spLocks/>
          </p:cNvSpPr>
          <p:nvPr userDrawn="1"/>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19" name="Slide Number Placeholder 5"/>
          <p:cNvSpPr txBox="1">
            <a:spLocks/>
          </p:cNvSpPr>
          <p:nvPr userDrawn="1"/>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pic>
        <p:nvPicPr>
          <p:cNvPr id="15" name="Picture 14" descr="MaritzMotSolution_NoTag_293-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1" y="110796"/>
            <a:ext cx="2842442" cy="187559"/>
          </a:xfrm>
          <a:prstGeom prst="rect">
            <a:avLst/>
          </a:prstGeom>
        </p:spPr>
      </p:pic>
    </p:spTree>
    <p:extLst>
      <p:ext uri="{BB962C8B-B14F-4D97-AF65-F5344CB8AC3E}">
        <p14:creationId xmlns:p14="http://schemas.microsoft.com/office/powerpoint/2010/main" val="216498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grpSp>
        <p:nvGrpSpPr>
          <p:cNvPr id="9" name="Group 8"/>
          <p:cNvGrpSpPr/>
          <p:nvPr userDrawn="1"/>
        </p:nvGrpSpPr>
        <p:grpSpPr>
          <a:xfrm>
            <a:off x="3968" y="4277136"/>
            <a:ext cx="9144000" cy="868208"/>
            <a:chOff x="0" y="4292055"/>
            <a:chExt cx="9144000" cy="868208"/>
          </a:xfrm>
        </p:grpSpPr>
        <p:sp>
          <p:nvSpPr>
            <p:cNvPr id="11" name="Rectangle 10"/>
            <p:cNvSpPr/>
            <p:nvPr/>
          </p:nvSpPr>
          <p:spPr>
            <a:xfrm>
              <a:off x="0" y="4559984"/>
              <a:ext cx="9144000" cy="600279"/>
            </a:xfrm>
            <a:prstGeom prst="rect">
              <a:avLst/>
            </a:prstGeom>
            <a:solidFill>
              <a:srgbClr val="287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4292055"/>
              <a:ext cx="9144000" cy="2679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968" y="4277136"/>
            <a:ext cx="9144000" cy="868208"/>
            <a:chOff x="0" y="4292055"/>
            <a:chExt cx="9144000" cy="868208"/>
          </a:xfrm>
        </p:grpSpPr>
        <p:sp>
          <p:nvSpPr>
            <p:cNvPr id="14" name="Rectangle 13"/>
            <p:cNvSpPr/>
            <p:nvPr/>
          </p:nvSpPr>
          <p:spPr>
            <a:xfrm>
              <a:off x="0" y="4559984"/>
              <a:ext cx="9144000" cy="600279"/>
            </a:xfrm>
            <a:prstGeom prst="rect">
              <a:avLst/>
            </a:prstGeom>
            <a:solidFill>
              <a:srgbClr val="287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0" y="4292055"/>
              <a:ext cx="9144000" cy="2679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MMS_ArrowBlue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35219" y="4292053"/>
            <a:ext cx="747035" cy="872929"/>
          </a:xfrm>
          <a:prstGeom prst="rect">
            <a:avLst/>
          </a:prstGeom>
        </p:spPr>
      </p:pic>
      <p:sp>
        <p:nvSpPr>
          <p:cNvPr id="2" name="Title 1"/>
          <p:cNvSpPr>
            <a:spLocks noGrp="1"/>
          </p:cNvSpPr>
          <p:nvPr>
            <p:ph type="title"/>
          </p:nvPr>
        </p:nvSpPr>
        <p:spPr>
          <a:xfrm>
            <a:off x="270216" y="4621942"/>
            <a:ext cx="8229600" cy="857250"/>
          </a:xfrm>
        </p:spPr>
        <p:txBody>
          <a:bodyPr>
            <a:normAutofit/>
          </a:bodyPr>
          <a:lstStyle>
            <a:lvl1pPr>
              <a:defRPr sz="2200" b="1">
                <a:solidFill>
                  <a:srgbClr val="FFFFFF"/>
                </a:solidFill>
              </a:defRPr>
            </a:lvl1pPr>
          </a:lstStyle>
          <a:p>
            <a:r>
              <a:rPr lang="en-US" dirty="0"/>
              <a:t>Click to edit Master title style</a:t>
            </a:r>
          </a:p>
        </p:txBody>
      </p:sp>
      <p:pic>
        <p:nvPicPr>
          <p:cNvPr id="10" name="Picture 9" descr="MaritzMotSolution_NoTag_293-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1" y="4296980"/>
            <a:ext cx="2842442" cy="187559"/>
          </a:xfrm>
          <a:prstGeom prst="rect">
            <a:avLst/>
          </a:prstGeom>
        </p:spPr>
      </p:pic>
      <p:sp>
        <p:nvSpPr>
          <p:cNvPr id="18" name="Slide Number Placeholder 5"/>
          <p:cNvSpPr txBox="1">
            <a:spLocks/>
          </p:cNvSpPr>
          <p:nvPr/>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chemeClr val="bg1"/>
                </a:solidFill>
                <a:latin typeface="Arial"/>
                <a:cs typeface="Arial"/>
              </a:rPr>
              <a:pPr/>
              <a:t>‹#›</a:t>
            </a:fld>
            <a:endParaRPr lang="en-US" sz="1000" dirty="0">
              <a:solidFill>
                <a:schemeClr val="bg1"/>
              </a:solidFill>
              <a:latin typeface="Arial"/>
              <a:cs typeface="Arial"/>
            </a:endParaRPr>
          </a:p>
        </p:txBody>
      </p:sp>
    </p:spTree>
    <p:extLst>
      <p:ext uri="{BB962C8B-B14F-4D97-AF65-F5344CB8AC3E}">
        <p14:creationId xmlns:p14="http://schemas.microsoft.com/office/powerpoint/2010/main" val="54278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13" name="Rectangle 12"/>
          <p:cNvSpPr/>
          <p:nvPr userDrawn="1"/>
        </p:nvSpPr>
        <p:spPr>
          <a:xfrm>
            <a:off x="0" y="74247"/>
            <a:ext cx="9144000" cy="4767940"/>
          </a:xfrm>
          <a:prstGeom prst="rect">
            <a:avLst/>
          </a:prstGeom>
          <a:solidFill>
            <a:srgbClr val="287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74247"/>
            <a:ext cx="9144000" cy="4767940"/>
          </a:xfrm>
          <a:prstGeom prst="rect">
            <a:avLst/>
          </a:prstGeom>
          <a:solidFill>
            <a:srgbClr val="287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0" y="27970"/>
            <a:ext cx="9144000" cy="496771"/>
            <a:chOff x="0" y="27970"/>
            <a:chExt cx="9144000" cy="496771"/>
          </a:xfrm>
        </p:grpSpPr>
        <p:cxnSp>
          <p:nvCxnSpPr>
            <p:cNvPr id="20" name="Straight Connector 19"/>
            <p:cNvCxnSpPr/>
            <p:nvPr/>
          </p:nvCxnSpPr>
          <p:spPr>
            <a:xfrm>
              <a:off x="0" y="368019"/>
              <a:ext cx="9144000" cy="0"/>
            </a:xfrm>
            <a:prstGeom prst="line">
              <a:avLst/>
            </a:prstGeom>
            <a:ln w="12700" cmpd="sng">
              <a:solidFill>
                <a:srgbClr val="94D60A"/>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MMS_ArrowBlue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67398" y="27970"/>
              <a:ext cx="425127" cy="496771"/>
            </a:xfrm>
            <a:prstGeom prst="rect">
              <a:avLst/>
            </a:prstGeom>
          </p:spPr>
        </p:pic>
      </p:grpSp>
      <p:pic>
        <p:nvPicPr>
          <p:cNvPr id="22" name="Picture 21" descr="MMS_Logo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7472" y="112007"/>
            <a:ext cx="2814831" cy="187235"/>
          </a:xfrm>
          <a:prstGeom prst="rect">
            <a:avLst/>
          </a:prstGeom>
        </p:spPr>
      </p:pic>
      <p:sp>
        <p:nvSpPr>
          <p:cNvPr id="11" name="Slide Number Placeholder 5"/>
          <p:cNvSpPr txBox="1">
            <a:spLocks/>
          </p:cNvSpPr>
          <p:nvPr/>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
        <p:nvSpPr>
          <p:cNvPr id="12" name="Footer Placeholder 6"/>
          <p:cNvSpPr txBox="1">
            <a:spLocks/>
          </p:cNvSpPr>
          <p:nvPr/>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23" name="Content Placeholder 2"/>
          <p:cNvSpPr>
            <a:spLocks noGrp="1"/>
          </p:cNvSpPr>
          <p:nvPr>
            <p:ph idx="1"/>
          </p:nvPr>
        </p:nvSpPr>
        <p:spPr>
          <a:xfrm>
            <a:off x="246887" y="1129031"/>
            <a:ext cx="8545637" cy="3394472"/>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p:cNvGrpSpPr/>
          <p:nvPr userDrawn="1"/>
        </p:nvGrpSpPr>
        <p:grpSpPr>
          <a:xfrm>
            <a:off x="0" y="27970"/>
            <a:ext cx="9144000" cy="496771"/>
            <a:chOff x="0" y="27970"/>
            <a:chExt cx="9144000" cy="496771"/>
          </a:xfrm>
        </p:grpSpPr>
        <p:cxnSp>
          <p:nvCxnSpPr>
            <p:cNvPr id="15" name="Straight Connector 14"/>
            <p:cNvCxnSpPr/>
            <p:nvPr/>
          </p:nvCxnSpPr>
          <p:spPr>
            <a:xfrm>
              <a:off x="0" y="368019"/>
              <a:ext cx="9144000" cy="0"/>
            </a:xfrm>
            <a:prstGeom prst="line">
              <a:avLst/>
            </a:prstGeom>
            <a:ln w="12700" cmpd="sng">
              <a:solidFill>
                <a:srgbClr val="94D60A"/>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MMS_ArrowBlue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67398" y="27970"/>
              <a:ext cx="425127" cy="496771"/>
            </a:xfrm>
            <a:prstGeom prst="rect">
              <a:avLst/>
            </a:prstGeom>
          </p:spPr>
        </p:pic>
      </p:grpSp>
      <p:sp>
        <p:nvSpPr>
          <p:cNvPr id="24" name="Slide Number Placeholder 5"/>
          <p:cNvSpPr txBox="1">
            <a:spLocks/>
          </p:cNvSpPr>
          <p:nvPr userDrawn="1"/>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
        <p:nvSpPr>
          <p:cNvPr id="25" name="Footer Placeholder 6"/>
          <p:cNvSpPr txBox="1">
            <a:spLocks/>
          </p:cNvSpPr>
          <p:nvPr userDrawn="1"/>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5" name="Title 4"/>
          <p:cNvSpPr>
            <a:spLocks noGrp="1"/>
          </p:cNvSpPr>
          <p:nvPr>
            <p:ph type="title"/>
          </p:nvPr>
        </p:nvSpPr>
        <p:spPr>
          <a:xfrm>
            <a:off x="246887" y="407207"/>
            <a:ext cx="8545637" cy="668048"/>
          </a:xfrm>
        </p:spPr>
        <p:txBody>
          <a:bodyPr/>
          <a:lstStyle>
            <a:lvl1pPr>
              <a:defRPr>
                <a:solidFill>
                  <a:srgbClr val="94D600"/>
                </a:solidFill>
              </a:defRPr>
            </a:lvl1pPr>
          </a:lstStyle>
          <a:p>
            <a:r>
              <a:rPr lang="en-US" dirty="0"/>
              <a:t>Click to edit Master title style</a:t>
            </a:r>
          </a:p>
        </p:txBody>
      </p:sp>
    </p:spTree>
    <p:extLst>
      <p:ext uri="{BB962C8B-B14F-4D97-AF65-F5344CB8AC3E}">
        <p14:creationId xmlns:p14="http://schemas.microsoft.com/office/powerpoint/2010/main" val="206949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10" name="Rectangle 9"/>
          <p:cNvSpPr/>
          <p:nvPr userDrawn="1"/>
        </p:nvSpPr>
        <p:spPr>
          <a:xfrm>
            <a:off x="0" y="74247"/>
            <a:ext cx="9144000" cy="4767940"/>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0" y="25981"/>
            <a:ext cx="9144000" cy="505967"/>
            <a:chOff x="0" y="25981"/>
            <a:chExt cx="9144000" cy="505967"/>
          </a:xfrm>
        </p:grpSpPr>
        <p:cxnSp>
          <p:nvCxnSpPr>
            <p:cNvPr id="21" name="Straight Connector 20"/>
            <p:cNvCxnSpPr/>
            <p:nvPr userDrawn="1"/>
          </p:nvCxnSpPr>
          <p:spPr>
            <a:xfrm>
              <a:off x="0" y="368019"/>
              <a:ext cx="9144000" cy="0"/>
            </a:xfrm>
            <a:prstGeom prst="line">
              <a:avLst/>
            </a:prstGeom>
            <a:ln w="12700" cmpd="sng">
              <a:solidFill>
                <a:srgbClr val="94D60A"/>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arrow-greyBkg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3385" y="25981"/>
              <a:ext cx="432815" cy="505967"/>
            </a:xfrm>
            <a:prstGeom prst="rect">
              <a:avLst/>
            </a:prstGeom>
          </p:spPr>
        </p:pic>
      </p:grpSp>
      <p:pic>
        <p:nvPicPr>
          <p:cNvPr id="22" name="Picture 21" descr="MMS_Logo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7472" y="112007"/>
            <a:ext cx="2814831" cy="187235"/>
          </a:xfrm>
          <a:prstGeom prst="rect">
            <a:avLst/>
          </a:prstGeom>
        </p:spPr>
      </p:pic>
      <p:sp>
        <p:nvSpPr>
          <p:cNvPr id="2" name="Title 1"/>
          <p:cNvSpPr>
            <a:spLocks noGrp="1"/>
          </p:cNvSpPr>
          <p:nvPr>
            <p:ph type="title"/>
          </p:nvPr>
        </p:nvSpPr>
        <p:spPr>
          <a:xfrm>
            <a:off x="246640" y="411480"/>
            <a:ext cx="8554322" cy="756289"/>
          </a:xfrm>
        </p:spPr>
        <p:txBody>
          <a:bodyPr>
            <a:normAutofit/>
          </a:bodyPr>
          <a:lstStyle>
            <a:lvl1pPr>
              <a:defRPr sz="2200" b="1">
                <a:solidFill>
                  <a:schemeClr val="accent1"/>
                </a:solidFill>
              </a:defRPr>
            </a:lvl1pPr>
          </a:lstStyle>
          <a:p>
            <a:r>
              <a:rPr lang="en-US" dirty="0"/>
              <a:t>Click to edit Master title style</a:t>
            </a:r>
          </a:p>
        </p:txBody>
      </p:sp>
      <p:sp>
        <p:nvSpPr>
          <p:cNvPr id="11" name="Slide Number Placeholder 5"/>
          <p:cNvSpPr txBox="1">
            <a:spLocks/>
          </p:cNvSpPr>
          <p:nvPr/>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
        <p:nvSpPr>
          <p:cNvPr id="12" name="Footer Placeholder 6"/>
          <p:cNvSpPr txBox="1">
            <a:spLocks/>
          </p:cNvSpPr>
          <p:nvPr/>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23" name="Content Placeholder 2"/>
          <p:cNvSpPr>
            <a:spLocks noGrp="1"/>
          </p:cNvSpPr>
          <p:nvPr>
            <p:ph idx="1"/>
          </p:nvPr>
        </p:nvSpPr>
        <p:spPr>
          <a:xfrm>
            <a:off x="241878" y="1129031"/>
            <a:ext cx="8554322" cy="3394472"/>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
        <p:nvSpPr>
          <p:cNvPr id="17" name="Footer Placeholder 6"/>
          <p:cNvSpPr txBox="1">
            <a:spLocks/>
          </p:cNvSpPr>
          <p:nvPr userDrawn="1"/>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Tree>
    <p:extLst>
      <p:ext uri="{BB962C8B-B14F-4D97-AF65-F5344CB8AC3E}">
        <p14:creationId xmlns:p14="http://schemas.microsoft.com/office/powerpoint/2010/main" val="252132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587"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498587" y="2180035"/>
            <a:ext cx="7772400" cy="112514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9621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88" y="407207"/>
            <a:ext cx="8229600" cy="668048"/>
          </a:xfrm>
        </p:spPr>
        <p:txBody>
          <a:bodyPr/>
          <a:lstStyle/>
          <a:p>
            <a:r>
              <a:rPr lang="en-US" dirty="0"/>
              <a:t>Click to edit Master title style</a:t>
            </a:r>
          </a:p>
        </p:txBody>
      </p:sp>
      <p:sp>
        <p:nvSpPr>
          <p:cNvPr id="3" name="Content Placeholder 2"/>
          <p:cNvSpPr>
            <a:spLocks noGrp="1"/>
          </p:cNvSpPr>
          <p:nvPr>
            <p:ph sz="half" idx="1"/>
          </p:nvPr>
        </p:nvSpPr>
        <p:spPr>
          <a:xfrm>
            <a:off x="246887" y="1084699"/>
            <a:ext cx="4247383" cy="3394472"/>
          </a:xfrm>
        </p:spPr>
        <p:txBody>
          <a:bodyPr/>
          <a:lstStyle>
            <a:lvl1pPr marL="173038" indent="-173038">
              <a:defRPr sz="1800"/>
            </a:lvl1pPr>
            <a:lvl2pPr>
              <a:defRPr sz="1600"/>
            </a:lvl2pPr>
            <a:lvl3pPr>
              <a:defRPr sz="14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4699"/>
            <a:ext cx="4169258" cy="3394472"/>
          </a:xfrm>
        </p:spPr>
        <p:txBody>
          <a:bodyPr/>
          <a:lstStyle>
            <a:lvl1pPr marL="173038" indent="-173038">
              <a:defRPr sz="1800"/>
            </a:lvl1pPr>
            <a:lvl2pPr>
              <a:defRPr sz="1600"/>
            </a:lvl2pPr>
            <a:lvl3pPr>
              <a:defRPr sz="14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54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 y="406828"/>
            <a:ext cx="3008313" cy="871538"/>
          </a:xfrm>
        </p:spPr>
        <p:txBody>
          <a:bodyPr anchor="t" anchorCtr="0"/>
          <a:lstStyle>
            <a:lvl1pPr algn="l">
              <a:defRPr sz="2200" b="1"/>
            </a:lvl1pPr>
          </a:lstStyle>
          <a:p>
            <a:r>
              <a:rPr lang="en-US" dirty="0"/>
              <a:t>Click to edit Master title style</a:t>
            </a:r>
          </a:p>
        </p:txBody>
      </p:sp>
      <p:sp>
        <p:nvSpPr>
          <p:cNvPr id="4" name="Text Placeholder 3"/>
          <p:cNvSpPr>
            <a:spLocks noGrp="1"/>
          </p:cNvSpPr>
          <p:nvPr>
            <p:ph type="body" sz="half" idx="2"/>
          </p:nvPr>
        </p:nvSpPr>
        <p:spPr>
          <a:xfrm>
            <a:off x="246888" y="1278367"/>
            <a:ext cx="3008313" cy="351829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1796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MaritzMotSolution_NoTag_293-RGB.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901" y="110796"/>
            <a:ext cx="2842442" cy="187559"/>
          </a:xfrm>
          <a:prstGeom prst="rect">
            <a:avLst/>
          </a:prstGeom>
        </p:spPr>
      </p:pic>
      <p:sp>
        <p:nvSpPr>
          <p:cNvPr id="2" name="Title Placeholder 1"/>
          <p:cNvSpPr>
            <a:spLocks noGrp="1"/>
          </p:cNvSpPr>
          <p:nvPr>
            <p:ph type="title"/>
          </p:nvPr>
        </p:nvSpPr>
        <p:spPr>
          <a:xfrm>
            <a:off x="246888" y="407207"/>
            <a:ext cx="8571992" cy="66804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246888" y="1083275"/>
            <a:ext cx="8571992"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a:t>
            </a:r>
          </a:p>
          <a:p>
            <a:pPr lvl="4"/>
            <a:r>
              <a:rPr lang="en-US" dirty="0"/>
              <a:t>Fifth level</a:t>
            </a:r>
          </a:p>
        </p:txBody>
      </p:sp>
      <p:grpSp>
        <p:nvGrpSpPr>
          <p:cNvPr id="8" name="Group 7"/>
          <p:cNvGrpSpPr/>
          <p:nvPr/>
        </p:nvGrpSpPr>
        <p:grpSpPr>
          <a:xfrm>
            <a:off x="0" y="27970"/>
            <a:ext cx="9144000" cy="496771"/>
            <a:chOff x="0" y="88930"/>
            <a:chExt cx="9144000" cy="496771"/>
          </a:xfrm>
        </p:grpSpPr>
        <p:cxnSp>
          <p:nvCxnSpPr>
            <p:cNvPr id="9" name="Straight Connector 8"/>
            <p:cNvCxnSpPr/>
            <p:nvPr/>
          </p:nvCxnSpPr>
          <p:spPr>
            <a:xfrm>
              <a:off x="0" y="428979"/>
              <a:ext cx="9144000" cy="0"/>
            </a:xfrm>
            <a:prstGeom prst="line">
              <a:avLst/>
            </a:prstGeom>
            <a:ln w="12700" cmpd="sng">
              <a:solidFill>
                <a:srgbClr val="94D60A"/>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MS_ArrowGreyLight.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367803" y="88930"/>
              <a:ext cx="425127" cy="496771"/>
            </a:xfrm>
            <a:prstGeom prst="rect">
              <a:avLst/>
            </a:prstGeom>
          </p:spPr>
        </p:pic>
      </p:grpSp>
      <p:sp>
        <p:nvSpPr>
          <p:cNvPr id="11" name="Rectangle 10"/>
          <p:cNvSpPr/>
          <p:nvPr/>
        </p:nvSpPr>
        <p:spPr>
          <a:xfrm>
            <a:off x="0" y="4825446"/>
            <a:ext cx="9144000" cy="334818"/>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6"/>
          <p:cNvSpPr txBox="1">
            <a:spLocks/>
          </p:cNvSpPr>
          <p:nvPr/>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13" name="Slide Number Placeholder 5"/>
          <p:cNvSpPr txBox="1">
            <a:spLocks/>
          </p:cNvSpPr>
          <p:nvPr/>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
        <p:nvSpPr>
          <p:cNvPr id="18" name="Rectangle 17"/>
          <p:cNvSpPr/>
          <p:nvPr userDrawn="1"/>
        </p:nvSpPr>
        <p:spPr>
          <a:xfrm>
            <a:off x="0" y="4825446"/>
            <a:ext cx="9144000" cy="334818"/>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ooter Placeholder 6"/>
          <p:cNvSpPr txBox="1">
            <a:spLocks/>
          </p:cNvSpPr>
          <p:nvPr userDrawn="1"/>
        </p:nvSpPr>
        <p:spPr>
          <a:xfrm>
            <a:off x="248920" y="4877516"/>
            <a:ext cx="3124200"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a:solidFill>
                  <a:srgbClr val="A7A9AC"/>
                </a:solidFill>
                <a:latin typeface="Arial"/>
                <a:cs typeface="Arial"/>
              </a:rPr>
              <a:t>Proprietary</a:t>
            </a:r>
            <a:r>
              <a:rPr lang="en-US" sz="800" dirty="0">
                <a:solidFill>
                  <a:srgbClr val="FFFFFF"/>
                </a:solidFill>
                <a:latin typeface="Arial"/>
                <a:cs typeface="Arial"/>
              </a:rPr>
              <a:t> </a:t>
            </a:r>
            <a:r>
              <a:rPr lang="en-US" sz="800" dirty="0">
                <a:solidFill>
                  <a:srgbClr val="A7A9AC"/>
                </a:solidFill>
                <a:latin typeface="Arial"/>
                <a:cs typeface="Arial"/>
              </a:rPr>
              <a:t>and Confidential © 2015 Maritz</a:t>
            </a:r>
          </a:p>
        </p:txBody>
      </p:sp>
      <p:sp>
        <p:nvSpPr>
          <p:cNvPr id="20" name="Slide Number Placeholder 5"/>
          <p:cNvSpPr txBox="1">
            <a:spLocks/>
          </p:cNvSpPr>
          <p:nvPr userDrawn="1"/>
        </p:nvSpPr>
        <p:spPr>
          <a:xfrm>
            <a:off x="6685280" y="485870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0C0D28-404A-E240-8F28-ADC7FB0AD5BD}" type="slidenum">
              <a:rPr lang="en-US" sz="1000" smtClean="0">
                <a:solidFill>
                  <a:srgbClr val="A7A9AC"/>
                </a:solidFill>
                <a:latin typeface="Arial"/>
                <a:cs typeface="Arial"/>
              </a:rPr>
              <a:pPr/>
              <a:t>‹#›</a:t>
            </a:fld>
            <a:endParaRPr lang="en-US" sz="1000" dirty="0">
              <a:solidFill>
                <a:srgbClr val="A7A9AC"/>
              </a:solidFill>
              <a:latin typeface="Arial"/>
              <a:cs typeface="Arial"/>
            </a:endParaRPr>
          </a:p>
        </p:txBody>
      </p:sp>
    </p:spTree>
    <p:extLst>
      <p:ext uri="{BB962C8B-B14F-4D97-AF65-F5344CB8AC3E}">
        <p14:creationId xmlns:p14="http://schemas.microsoft.com/office/powerpoint/2010/main" val="40353385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5" r:id="rId3"/>
    <p:sldLayoutId id="2147483666" r:id="rId4"/>
    <p:sldLayoutId id="2147483667" r:id="rId5"/>
    <p:sldLayoutId id="2147483668" r:id="rId6"/>
    <p:sldLayoutId id="2147483669" r:id="rId7"/>
    <p:sldLayoutId id="2147483670" r:id="rId8"/>
    <p:sldLayoutId id="2147483674" r:id="rId9"/>
  </p:sldLayoutIdLst>
  <p:txStyles>
    <p:titleStyle>
      <a:lvl1pPr algn="l" defTabSz="457200" rtl="0" eaLnBrk="1" latinLnBrk="0" hangingPunct="1">
        <a:spcBef>
          <a:spcPct val="0"/>
        </a:spcBef>
        <a:buNone/>
        <a:defRPr sz="2200" b="1" kern="1200">
          <a:solidFill>
            <a:srgbClr val="515151"/>
          </a:solidFill>
          <a:latin typeface="Arial"/>
          <a:ea typeface="+mj-ea"/>
          <a:cs typeface="Arial"/>
        </a:defRPr>
      </a:lvl1pPr>
    </p:titleStyle>
    <p:bodyStyle>
      <a:lvl1pPr marL="233363" indent="-233363" algn="l" defTabSz="457200" rtl="0" eaLnBrk="1" latinLnBrk="0" hangingPunct="1">
        <a:spcBef>
          <a:spcPts val="1200"/>
        </a:spcBef>
        <a:buFont typeface="Arial"/>
        <a:buChar char="•"/>
        <a:defRPr sz="1800" kern="1200">
          <a:solidFill>
            <a:srgbClr val="515151"/>
          </a:solidFill>
          <a:latin typeface="Arial"/>
          <a:ea typeface="+mn-ea"/>
          <a:cs typeface="Arial"/>
        </a:defRPr>
      </a:lvl1pPr>
      <a:lvl2pPr marL="568325" indent="-284163" algn="l" defTabSz="457200" rtl="0" eaLnBrk="1" latinLnBrk="0" hangingPunct="1">
        <a:spcBef>
          <a:spcPts val="1200"/>
        </a:spcBef>
        <a:buFont typeface="Arial"/>
        <a:buChar char="–"/>
        <a:defRPr sz="1600" kern="1200">
          <a:solidFill>
            <a:srgbClr val="515151"/>
          </a:solidFill>
          <a:latin typeface="Arial"/>
          <a:ea typeface="+mn-ea"/>
          <a:cs typeface="Arial"/>
        </a:defRPr>
      </a:lvl2pPr>
      <a:lvl3pPr marL="803275" indent="-173038" algn="l" defTabSz="457200" rtl="0" eaLnBrk="1" latinLnBrk="0" hangingPunct="1">
        <a:spcBef>
          <a:spcPts val="1200"/>
        </a:spcBef>
        <a:buFont typeface="Arial"/>
        <a:buChar char="•"/>
        <a:defRPr sz="1800" kern="1200">
          <a:solidFill>
            <a:srgbClr val="515151"/>
          </a:solidFill>
          <a:latin typeface="Arial"/>
          <a:ea typeface="+mn-ea"/>
          <a:cs typeface="Arial"/>
        </a:defRPr>
      </a:lvl3pPr>
      <a:lvl4pPr marL="1025525" indent="-222250" algn="l" defTabSz="457200" rtl="0" eaLnBrk="1" latinLnBrk="0" hangingPunct="1">
        <a:spcBef>
          <a:spcPts val="1200"/>
        </a:spcBef>
        <a:buFont typeface="Arial"/>
        <a:buChar char="–"/>
        <a:defRPr sz="1600" kern="1200">
          <a:solidFill>
            <a:srgbClr val="515151"/>
          </a:solidFill>
          <a:latin typeface="Arial"/>
          <a:ea typeface="+mn-ea"/>
          <a:cs typeface="Arial"/>
        </a:defRPr>
      </a:lvl4pPr>
      <a:lvl5pPr marL="1198563" indent="-173038" algn="l" defTabSz="457200" rtl="0" eaLnBrk="1" latinLnBrk="0" hangingPunct="1">
        <a:spcBef>
          <a:spcPts val="1200"/>
        </a:spcBef>
        <a:buFont typeface="Arial"/>
        <a:buChar char="»"/>
        <a:defRPr sz="1400" kern="1200">
          <a:solidFill>
            <a:srgbClr val="51515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4164" y="-197224"/>
            <a:ext cx="5629836" cy="5016758"/>
          </a:xfrm>
          <a:prstGeom prst="rect">
            <a:avLst/>
          </a:prstGeom>
          <a:noFill/>
        </p:spPr>
        <p:txBody>
          <a:bodyPr wrap="square" rtlCol="0">
            <a:spAutoFit/>
          </a:bodyPr>
          <a:lstStyle/>
          <a:p>
            <a:pPr algn="r"/>
            <a:r>
              <a:rPr lang="en-US" sz="8000" dirty="0"/>
              <a:t>Value Proposition Design Workshop</a:t>
            </a:r>
          </a:p>
        </p:txBody>
      </p:sp>
    </p:spTree>
    <p:extLst>
      <p:ext uri="{BB962C8B-B14F-4D97-AF65-F5344CB8AC3E}">
        <p14:creationId xmlns:p14="http://schemas.microsoft.com/office/powerpoint/2010/main" val="24263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90" y="518717"/>
            <a:ext cx="6331454" cy="595543"/>
          </a:xfrm>
        </p:spPr>
        <p:txBody>
          <a:bodyPr/>
          <a:lstStyle/>
          <a:p>
            <a:r>
              <a:rPr lang="en-US" dirty="0"/>
              <a:t>Value Map– Pain Relievers</a:t>
            </a:r>
          </a:p>
        </p:txBody>
      </p:sp>
      <p:sp>
        <p:nvSpPr>
          <p:cNvPr id="10" name="TextBox 9"/>
          <p:cNvSpPr txBox="1"/>
          <p:nvPr/>
        </p:nvSpPr>
        <p:spPr>
          <a:xfrm>
            <a:off x="318369" y="918359"/>
            <a:ext cx="8539446" cy="738664"/>
          </a:xfrm>
          <a:prstGeom prst="rect">
            <a:avLst/>
          </a:prstGeom>
          <a:noFill/>
        </p:spPr>
        <p:txBody>
          <a:bodyPr wrap="square" rtlCol="0">
            <a:spAutoFit/>
          </a:bodyPr>
          <a:lstStyle/>
          <a:p>
            <a:r>
              <a:rPr lang="en-US" sz="1400" b="1" dirty="0"/>
              <a:t>Pain relievers describe how your products and services alleviate specific employee pains. They outline how you intend to eliminate or reduce some of the things that annoy employees before, during, or after they are trying to complete a job or that prevent them from doing so.</a:t>
            </a:r>
          </a:p>
        </p:txBody>
      </p:sp>
      <p:sp>
        <p:nvSpPr>
          <p:cNvPr id="4" name="TextBox 3"/>
          <p:cNvSpPr txBox="1"/>
          <p:nvPr/>
        </p:nvSpPr>
        <p:spPr>
          <a:xfrm>
            <a:off x="409075" y="1822847"/>
            <a:ext cx="4036593" cy="1754326"/>
          </a:xfrm>
          <a:prstGeom prst="rect">
            <a:avLst/>
          </a:prstGeom>
          <a:noFill/>
        </p:spPr>
        <p:txBody>
          <a:bodyPr wrap="square" rtlCol="0">
            <a:spAutoFit/>
          </a:bodyPr>
          <a:lstStyle/>
          <a:p>
            <a:pPr marL="228600" indent="-228600">
              <a:buFont typeface="Arial" charset="0"/>
              <a:buChar char="•"/>
            </a:pPr>
            <a:r>
              <a:rPr lang="en-US" sz="1200" dirty="0"/>
              <a:t>Can we produce savings? (Time, money, effort)</a:t>
            </a:r>
          </a:p>
          <a:p>
            <a:pPr marL="228600" indent="-228600">
              <a:buFont typeface="Arial" charset="0"/>
              <a:buChar char="•"/>
            </a:pPr>
            <a:endParaRPr lang="en-US" sz="1200" dirty="0"/>
          </a:p>
          <a:p>
            <a:pPr marL="228600" indent="-228600">
              <a:buFont typeface="Arial" charset="0"/>
              <a:buChar char="•"/>
            </a:pPr>
            <a:r>
              <a:rPr lang="en-US" sz="1200" dirty="0"/>
              <a:t>Can we make employees feel better? By killing frustrations, annoyances, and other things that give participants a headache. </a:t>
            </a:r>
          </a:p>
          <a:p>
            <a:endParaRPr lang="en-US" sz="1200" dirty="0"/>
          </a:p>
          <a:p>
            <a:pPr marL="228600" indent="-228600">
              <a:buFont typeface="Arial" charset="0"/>
              <a:buChar char="•"/>
            </a:pPr>
            <a:r>
              <a:rPr lang="en-US" sz="1200" dirty="0"/>
              <a:t>Can we fix under-performing solutions? By introducing new features, better performance, or enhanced quality.</a:t>
            </a:r>
          </a:p>
        </p:txBody>
      </p:sp>
      <p:sp>
        <p:nvSpPr>
          <p:cNvPr id="5" name="Rectangle 4"/>
          <p:cNvSpPr/>
          <p:nvPr/>
        </p:nvSpPr>
        <p:spPr>
          <a:xfrm>
            <a:off x="4709730" y="1828926"/>
            <a:ext cx="3670264" cy="1384995"/>
          </a:xfrm>
          <a:prstGeom prst="rect">
            <a:avLst/>
          </a:prstGeom>
        </p:spPr>
        <p:txBody>
          <a:bodyPr wrap="square">
            <a:spAutoFit/>
          </a:bodyPr>
          <a:lstStyle/>
          <a:p>
            <a:pPr marL="171450" indent="-171450">
              <a:buFont typeface="Arial" charset="0"/>
              <a:buChar char="•"/>
            </a:pPr>
            <a:r>
              <a:rPr lang="en-US" sz="1200" dirty="0"/>
              <a:t>Can we help employees better sleep at night? By addressing significant issues, diminishing concerns, or eliminating worries.</a:t>
            </a:r>
          </a:p>
          <a:p>
            <a:pPr marL="171450" indent="-171450">
              <a:buFont typeface="Arial" charset="0"/>
              <a:buChar char="•"/>
            </a:pPr>
            <a:endParaRPr lang="en-US" sz="1200" dirty="0"/>
          </a:p>
          <a:p>
            <a:pPr marL="171450" indent="-171450">
              <a:buFont typeface="Arial" charset="0"/>
              <a:buChar char="•"/>
            </a:pPr>
            <a:r>
              <a:rPr lang="en-US" sz="1200" dirty="0"/>
              <a:t>Can we limit or eradicate common mistakes employees make? By helping them use a </a:t>
            </a:r>
            <a:br>
              <a:rPr lang="en-US" sz="1200" dirty="0"/>
            </a:br>
            <a:r>
              <a:rPr lang="en-US" sz="1200" dirty="0"/>
              <a:t>solution the right way.</a:t>
            </a:r>
          </a:p>
        </p:txBody>
      </p:sp>
      <p:sp>
        <p:nvSpPr>
          <p:cNvPr id="3" name="Rectangle 2"/>
          <p:cNvSpPr/>
          <p:nvPr/>
        </p:nvSpPr>
        <p:spPr>
          <a:xfrm>
            <a:off x="615825" y="3894267"/>
            <a:ext cx="7310014" cy="369332"/>
          </a:xfrm>
          <a:prstGeom prst="rect">
            <a:avLst/>
          </a:prstGeom>
        </p:spPr>
        <p:txBody>
          <a:bodyPr wrap="none">
            <a:spAutoFit/>
          </a:bodyPr>
          <a:lstStyle/>
          <a:p>
            <a:r>
              <a:rPr lang="en-US" b="1" dirty="0"/>
              <a:t>Examples: </a:t>
            </a:r>
            <a:r>
              <a:rPr lang="en-US" sz="1200" dirty="0"/>
              <a:t>Minimize the risk of failure, provide engaging material, integrate with other deliverables</a:t>
            </a:r>
          </a:p>
        </p:txBody>
      </p:sp>
    </p:spTree>
    <p:extLst>
      <p:ext uri="{BB962C8B-B14F-4D97-AF65-F5344CB8AC3E}">
        <p14:creationId xmlns:p14="http://schemas.microsoft.com/office/powerpoint/2010/main" val="9493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90" y="518717"/>
            <a:ext cx="6331454" cy="595543"/>
          </a:xfrm>
        </p:spPr>
        <p:txBody>
          <a:bodyPr/>
          <a:lstStyle/>
          <a:p>
            <a:r>
              <a:rPr lang="en-US" dirty="0"/>
              <a:t>Value Map– Gain Creators</a:t>
            </a:r>
          </a:p>
        </p:txBody>
      </p:sp>
      <p:sp>
        <p:nvSpPr>
          <p:cNvPr id="10" name="TextBox 9"/>
          <p:cNvSpPr txBox="1"/>
          <p:nvPr/>
        </p:nvSpPr>
        <p:spPr>
          <a:xfrm>
            <a:off x="318369" y="918359"/>
            <a:ext cx="8539446" cy="738664"/>
          </a:xfrm>
          <a:prstGeom prst="rect">
            <a:avLst/>
          </a:prstGeom>
          <a:noFill/>
        </p:spPr>
        <p:txBody>
          <a:bodyPr wrap="square" rtlCol="0">
            <a:spAutoFit/>
          </a:bodyPr>
          <a:lstStyle/>
          <a:p>
            <a:r>
              <a:rPr lang="en-US" sz="1400" b="1" dirty="0"/>
              <a:t>Gain Creators describe how your products &amp; services create participant gains. They outline how you intend to produce outcomes and benefits that your participant expects, desires, or would be surprised by, including functional utility, social gains, positive emotions, and cost savings.</a:t>
            </a:r>
          </a:p>
        </p:txBody>
      </p:sp>
      <p:sp>
        <p:nvSpPr>
          <p:cNvPr id="4" name="TextBox 3"/>
          <p:cNvSpPr txBox="1"/>
          <p:nvPr/>
        </p:nvSpPr>
        <p:spPr>
          <a:xfrm>
            <a:off x="409075" y="1822847"/>
            <a:ext cx="4036593" cy="1754326"/>
          </a:xfrm>
          <a:prstGeom prst="rect">
            <a:avLst/>
          </a:prstGeom>
          <a:noFill/>
        </p:spPr>
        <p:txBody>
          <a:bodyPr wrap="square" rtlCol="0">
            <a:spAutoFit/>
          </a:bodyPr>
          <a:lstStyle/>
          <a:p>
            <a:pPr marL="228600" indent="-228600">
              <a:buFont typeface="Arial" charset="0"/>
              <a:buChar char="•"/>
            </a:pPr>
            <a:r>
              <a:rPr lang="en-US" sz="1200" dirty="0"/>
              <a:t>Can we create savings that please your participants? </a:t>
            </a:r>
          </a:p>
          <a:p>
            <a:pPr marL="228600" indent="-228600">
              <a:buFont typeface="Arial" charset="0"/>
              <a:buChar char="•"/>
            </a:pPr>
            <a:endParaRPr lang="en-US" sz="1200" dirty="0"/>
          </a:p>
          <a:p>
            <a:pPr marL="228600" indent="-228600">
              <a:buFont typeface="Arial" charset="0"/>
              <a:buChar char="•"/>
            </a:pPr>
            <a:r>
              <a:rPr lang="en-US" sz="1200" dirty="0"/>
              <a:t>Can we produce outcomes your participants expect or that exceed their expectations? By offering quality levels, more of something, or less of something.</a:t>
            </a:r>
          </a:p>
          <a:p>
            <a:endParaRPr lang="en-US" sz="1200" dirty="0"/>
          </a:p>
          <a:p>
            <a:pPr marL="228600" indent="-228600">
              <a:buFont typeface="Arial" charset="0"/>
              <a:buChar char="•"/>
            </a:pPr>
            <a:r>
              <a:rPr lang="en-US" sz="1200" dirty="0"/>
              <a:t>Can we make your participants’ work or life easier? Via better usability, accessibility, more services, or lower cost of ownership.</a:t>
            </a:r>
          </a:p>
        </p:txBody>
      </p:sp>
      <p:sp>
        <p:nvSpPr>
          <p:cNvPr id="5" name="Rectangle 4"/>
          <p:cNvSpPr/>
          <p:nvPr/>
        </p:nvSpPr>
        <p:spPr>
          <a:xfrm>
            <a:off x="4709730" y="1828926"/>
            <a:ext cx="3670264" cy="1384995"/>
          </a:xfrm>
          <a:prstGeom prst="rect">
            <a:avLst/>
          </a:prstGeom>
        </p:spPr>
        <p:txBody>
          <a:bodyPr wrap="square">
            <a:spAutoFit/>
          </a:bodyPr>
          <a:lstStyle/>
          <a:p>
            <a:pPr marL="171450" indent="-171450">
              <a:buFont typeface="Arial" charset="0"/>
              <a:buChar char="•"/>
            </a:pPr>
            <a:r>
              <a:rPr lang="en-US" sz="1200" dirty="0"/>
              <a:t>Can we create positive social consequences? </a:t>
            </a:r>
            <a:br>
              <a:rPr lang="en-US" sz="1200" dirty="0"/>
            </a:br>
            <a:r>
              <a:rPr lang="en-US" sz="1200" dirty="0"/>
              <a:t>By making them look good or producing an increase in power or status.</a:t>
            </a:r>
          </a:p>
          <a:p>
            <a:endParaRPr lang="en-US" sz="1200" dirty="0"/>
          </a:p>
          <a:p>
            <a:pPr marL="171450" indent="-171450">
              <a:buFont typeface="Arial" charset="0"/>
              <a:buChar char="•"/>
            </a:pPr>
            <a:r>
              <a:rPr lang="en-US" sz="1200" dirty="0"/>
              <a:t>Can we produce positive outcomes matching your participants’ success and failure criteria? In terms of better performance or lower cost</a:t>
            </a:r>
          </a:p>
        </p:txBody>
      </p:sp>
      <p:sp>
        <p:nvSpPr>
          <p:cNvPr id="3" name="Rectangle 2"/>
          <p:cNvSpPr/>
          <p:nvPr/>
        </p:nvSpPr>
        <p:spPr>
          <a:xfrm>
            <a:off x="615825" y="3894267"/>
            <a:ext cx="6470041" cy="369332"/>
          </a:xfrm>
          <a:prstGeom prst="rect">
            <a:avLst/>
          </a:prstGeom>
        </p:spPr>
        <p:txBody>
          <a:bodyPr wrap="none">
            <a:spAutoFit/>
          </a:bodyPr>
          <a:lstStyle/>
          <a:p>
            <a:r>
              <a:rPr lang="en-US" b="1" dirty="0"/>
              <a:t>Examples: </a:t>
            </a:r>
            <a:r>
              <a:rPr lang="en-US" sz="1200" dirty="0"/>
              <a:t>Help shape ideas, help understand what matters, share &amp; learn from peers</a:t>
            </a:r>
          </a:p>
        </p:txBody>
      </p:sp>
    </p:spTree>
    <p:extLst>
      <p:ext uri="{BB962C8B-B14F-4D97-AF65-F5344CB8AC3E}">
        <p14:creationId xmlns:p14="http://schemas.microsoft.com/office/powerpoint/2010/main" val="61629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899" y="38791"/>
            <a:ext cx="6853187" cy="5139891"/>
          </a:xfrm>
        </p:spPr>
      </p:pic>
    </p:spTree>
    <p:extLst>
      <p:ext uri="{BB962C8B-B14F-4D97-AF65-F5344CB8AC3E}">
        <p14:creationId xmlns:p14="http://schemas.microsoft.com/office/powerpoint/2010/main" val="152747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0" y="518717"/>
            <a:ext cx="7315070" cy="595543"/>
          </a:xfrm>
        </p:spPr>
        <p:txBody>
          <a:bodyPr/>
          <a:lstStyle/>
          <a:p>
            <a:r>
              <a:rPr lang="en-US" dirty="0"/>
              <a:t>Rank Pain Relievers &amp; Gain Creators– 10 minutes</a:t>
            </a:r>
          </a:p>
        </p:txBody>
      </p:sp>
      <p:sp>
        <p:nvSpPr>
          <p:cNvPr id="10" name="TextBox 9"/>
          <p:cNvSpPr txBox="1"/>
          <p:nvPr/>
        </p:nvSpPr>
        <p:spPr>
          <a:xfrm>
            <a:off x="481086" y="715657"/>
            <a:ext cx="7940675" cy="584775"/>
          </a:xfrm>
          <a:prstGeom prst="rect">
            <a:avLst/>
          </a:prstGeom>
          <a:noFill/>
        </p:spPr>
        <p:txBody>
          <a:bodyPr wrap="square" rtlCol="0">
            <a:spAutoFit/>
          </a:bodyPr>
          <a:lstStyle/>
          <a:p>
            <a:pPr>
              <a:lnSpc>
                <a:spcPct val="200000"/>
              </a:lnSpc>
            </a:pPr>
            <a:r>
              <a:rPr lang="en-US" sz="1600" b="1" dirty="0">
                <a:solidFill>
                  <a:schemeClr val="tx1">
                    <a:lumMod val="60000"/>
                    <a:lumOff val="40000"/>
                  </a:schemeClr>
                </a:solidFill>
              </a:rPr>
              <a:t>Identify the top 5 from each that our concepts will refer back to</a:t>
            </a:r>
          </a:p>
        </p:txBody>
      </p:sp>
      <p:cxnSp>
        <p:nvCxnSpPr>
          <p:cNvPr id="14" name="Straight Arrow Connector 13"/>
          <p:cNvCxnSpPr/>
          <p:nvPr/>
        </p:nvCxnSpPr>
        <p:spPr>
          <a:xfrm>
            <a:off x="2813520" y="1798616"/>
            <a:ext cx="0" cy="250987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855149" y="1798616"/>
            <a:ext cx="0" cy="250987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410207" y="1430616"/>
            <a:ext cx="806631" cy="276999"/>
          </a:xfrm>
          <a:prstGeom prst="rect">
            <a:avLst/>
          </a:prstGeom>
        </p:spPr>
        <p:txBody>
          <a:bodyPr wrap="none">
            <a:spAutoFit/>
          </a:bodyPr>
          <a:lstStyle/>
          <a:p>
            <a:pPr algn="ctr"/>
            <a:r>
              <a:rPr lang="en-US" sz="1200" dirty="0"/>
              <a:t>Essential</a:t>
            </a:r>
          </a:p>
        </p:txBody>
      </p:sp>
      <p:sp>
        <p:nvSpPr>
          <p:cNvPr id="19" name="Rectangle 18"/>
          <p:cNvSpPr/>
          <p:nvPr/>
        </p:nvSpPr>
        <p:spPr>
          <a:xfrm>
            <a:off x="2294793" y="4403315"/>
            <a:ext cx="1037463" cy="276999"/>
          </a:xfrm>
          <a:prstGeom prst="rect">
            <a:avLst/>
          </a:prstGeom>
        </p:spPr>
        <p:txBody>
          <a:bodyPr wrap="none">
            <a:spAutoFit/>
          </a:bodyPr>
          <a:lstStyle/>
          <a:p>
            <a:pPr algn="ctr"/>
            <a:r>
              <a:rPr lang="en-US" sz="1200" dirty="0"/>
              <a:t>Nice to have</a:t>
            </a:r>
          </a:p>
        </p:txBody>
      </p:sp>
      <p:sp>
        <p:nvSpPr>
          <p:cNvPr id="20" name="Rectangle 19"/>
          <p:cNvSpPr/>
          <p:nvPr/>
        </p:nvSpPr>
        <p:spPr>
          <a:xfrm>
            <a:off x="5439658" y="1430616"/>
            <a:ext cx="806631" cy="276999"/>
          </a:xfrm>
          <a:prstGeom prst="rect">
            <a:avLst/>
          </a:prstGeom>
        </p:spPr>
        <p:txBody>
          <a:bodyPr wrap="none">
            <a:spAutoFit/>
          </a:bodyPr>
          <a:lstStyle/>
          <a:p>
            <a:pPr algn="ctr"/>
            <a:r>
              <a:rPr lang="en-US" sz="1200" dirty="0"/>
              <a:t>Essential</a:t>
            </a:r>
          </a:p>
        </p:txBody>
      </p:sp>
      <p:sp>
        <p:nvSpPr>
          <p:cNvPr id="21" name="Rectangle 20"/>
          <p:cNvSpPr/>
          <p:nvPr/>
        </p:nvSpPr>
        <p:spPr>
          <a:xfrm>
            <a:off x="5324246" y="4403315"/>
            <a:ext cx="1037463" cy="276999"/>
          </a:xfrm>
          <a:prstGeom prst="rect">
            <a:avLst/>
          </a:prstGeom>
        </p:spPr>
        <p:txBody>
          <a:bodyPr wrap="none">
            <a:spAutoFit/>
          </a:bodyPr>
          <a:lstStyle/>
          <a:p>
            <a:pPr algn="ctr"/>
            <a:r>
              <a:rPr lang="en-US" sz="1200" dirty="0"/>
              <a:t>Nice to have</a:t>
            </a:r>
          </a:p>
        </p:txBody>
      </p:sp>
      <p:sp>
        <p:nvSpPr>
          <p:cNvPr id="26" name="Rectangle 25"/>
          <p:cNvSpPr/>
          <p:nvPr/>
        </p:nvSpPr>
        <p:spPr>
          <a:xfrm>
            <a:off x="4865167" y="2722259"/>
            <a:ext cx="1982363" cy="394352"/>
          </a:xfrm>
          <a:prstGeom prst="rect">
            <a:avLst/>
          </a:prstGeom>
          <a:solidFill>
            <a:schemeClr val="accent1"/>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Gain Creators</a:t>
            </a:r>
          </a:p>
        </p:txBody>
      </p:sp>
      <p:sp>
        <p:nvSpPr>
          <p:cNvPr id="22" name="Rectangle 21"/>
          <p:cNvSpPr/>
          <p:nvPr/>
        </p:nvSpPr>
        <p:spPr>
          <a:xfrm>
            <a:off x="1822338" y="2690842"/>
            <a:ext cx="1982363" cy="394352"/>
          </a:xfrm>
          <a:prstGeom prst="rect">
            <a:avLst/>
          </a:prstGeom>
          <a:solidFill>
            <a:schemeClr val="accent1"/>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Pain Relievers</a:t>
            </a:r>
          </a:p>
        </p:txBody>
      </p:sp>
    </p:spTree>
    <p:extLst>
      <p:ext uri="{BB962C8B-B14F-4D97-AF65-F5344CB8AC3E}">
        <p14:creationId xmlns:p14="http://schemas.microsoft.com/office/powerpoint/2010/main" val="153136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393" y="0"/>
            <a:ext cx="7174417" cy="5380814"/>
          </a:xfrm>
        </p:spPr>
      </p:pic>
    </p:spTree>
    <p:extLst>
      <p:ext uri="{BB962C8B-B14F-4D97-AF65-F5344CB8AC3E}">
        <p14:creationId xmlns:p14="http://schemas.microsoft.com/office/powerpoint/2010/main" val="14529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379" y="0"/>
            <a:ext cx="7180446" cy="5385335"/>
          </a:xfrm>
        </p:spPr>
      </p:pic>
    </p:spTree>
    <p:extLst>
      <p:ext uri="{BB962C8B-B14F-4D97-AF65-F5344CB8AC3E}">
        <p14:creationId xmlns:p14="http://schemas.microsoft.com/office/powerpoint/2010/main" val="179918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604" y="1668346"/>
            <a:ext cx="3112047" cy="30014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65" y="1614583"/>
            <a:ext cx="3204053" cy="3108995"/>
          </a:xfrm>
          <a:prstGeom prst="rect">
            <a:avLst/>
          </a:prstGeom>
        </p:spPr>
      </p:pic>
      <p:sp>
        <p:nvSpPr>
          <p:cNvPr id="6" name="Title 3"/>
          <p:cNvSpPr>
            <a:spLocks noGrp="1"/>
          </p:cNvSpPr>
          <p:nvPr>
            <p:ph type="title"/>
          </p:nvPr>
        </p:nvSpPr>
        <p:spPr>
          <a:xfrm>
            <a:off x="347835" y="333745"/>
            <a:ext cx="8035390" cy="668048"/>
          </a:xfrm>
        </p:spPr>
        <p:txBody>
          <a:bodyPr/>
          <a:lstStyle/>
          <a:p>
            <a:pPr algn="ctr"/>
            <a:r>
              <a:rPr lang="en-US" sz="2400" dirty="0"/>
              <a:t>The Value Proposition Map</a:t>
            </a:r>
          </a:p>
        </p:txBody>
      </p:sp>
      <p:sp>
        <p:nvSpPr>
          <p:cNvPr id="7" name="TextBox 6"/>
          <p:cNvSpPr txBox="1"/>
          <p:nvPr/>
        </p:nvSpPr>
        <p:spPr>
          <a:xfrm>
            <a:off x="722387" y="953571"/>
            <a:ext cx="3679213" cy="507831"/>
          </a:xfrm>
          <a:prstGeom prst="rect">
            <a:avLst/>
          </a:prstGeom>
          <a:noFill/>
        </p:spPr>
        <p:txBody>
          <a:bodyPr wrap="none" rtlCol="0">
            <a:spAutoFit/>
          </a:bodyPr>
          <a:lstStyle/>
          <a:p>
            <a:pPr algn="ctr"/>
            <a:r>
              <a:rPr lang="en-US" sz="1600" b="1" dirty="0"/>
              <a:t>Create Value</a:t>
            </a:r>
          </a:p>
          <a:p>
            <a:pPr algn="ctr"/>
            <a:r>
              <a:rPr lang="en-US" sz="1100" dirty="0"/>
              <a:t>The set of benefits that you design to attract participants</a:t>
            </a:r>
          </a:p>
        </p:txBody>
      </p:sp>
      <p:sp>
        <p:nvSpPr>
          <p:cNvPr id="8" name="TextBox 7"/>
          <p:cNvSpPr txBox="1"/>
          <p:nvPr/>
        </p:nvSpPr>
        <p:spPr>
          <a:xfrm>
            <a:off x="4998154" y="951435"/>
            <a:ext cx="2896947" cy="677108"/>
          </a:xfrm>
          <a:prstGeom prst="rect">
            <a:avLst/>
          </a:prstGeom>
          <a:noFill/>
        </p:spPr>
        <p:txBody>
          <a:bodyPr wrap="none" rtlCol="0">
            <a:spAutoFit/>
          </a:bodyPr>
          <a:lstStyle/>
          <a:p>
            <a:pPr algn="ctr"/>
            <a:r>
              <a:rPr lang="en-US" sz="1600" b="1" dirty="0"/>
              <a:t>Observe participants</a:t>
            </a:r>
          </a:p>
          <a:p>
            <a:pPr algn="ctr"/>
            <a:r>
              <a:rPr lang="en-US" sz="1100" dirty="0"/>
              <a:t>The set of characteristics that you assume, </a:t>
            </a:r>
          </a:p>
          <a:p>
            <a:pPr algn="ctr"/>
            <a:r>
              <a:rPr lang="en-US" sz="1100" dirty="0"/>
              <a:t>observe and verify in the market</a:t>
            </a:r>
          </a:p>
        </p:txBody>
      </p:sp>
    </p:spTree>
    <p:extLst>
      <p:ext uri="{BB962C8B-B14F-4D97-AF65-F5344CB8AC3E}">
        <p14:creationId xmlns:p14="http://schemas.microsoft.com/office/powerpoint/2010/main" val="207776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290" y="518717"/>
            <a:ext cx="6331454" cy="595543"/>
          </a:xfrm>
        </p:spPr>
        <p:txBody>
          <a:bodyPr/>
          <a:lstStyle/>
          <a:p>
            <a:r>
              <a:rPr lang="en-US" dirty="0"/>
              <a:t>Participant Profile– 30 minutes</a:t>
            </a:r>
          </a:p>
        </p:txBody>
      </p:sp>
      <p:sp>
        <p:nvSpPr>
          <p:cNvPr id="10" name="TextBox 9"/>
          <p:cNvSpPr txBox="1"/>
          <p:nvPr/>
        </p:nvSpPr>
        <p:spPr>
          <a:xfrm>
            <a:off x="520509" y="1103401"/>
            <a:ext cx="4194693" cy="830997"/>
          </a:xfrm>
          <a:prstGeom prst="rect">
            <a:avLst/>
          </a:prstGeom>
          <a:noFill/>
        </p:spPr>
        <p:txBody>
          <a:bodyPr wrap="square" rtlCol="0">
            <a:spAutoFit/>
          </a:bodyPr>
          <a:lstStyle/>
          <a:p>
            <a:pPr marL="285750" indent="-285750">
              <a:buFont typeface="Arial" charset="0"/>
              <a:buChar char="•"/>
            </a:pPr>
            <a:r>
              <a:rPr lang="en-US" sz="1600" dirty="0"/>
              <a:t>Put yourself into the shoes of Maritz employees and design from </a:t>
            </a:r>
            <a:br>
              <a:rPr lang="en-US" sz="1600" dirty="0"/>
            </a:br>
            <a:r>
              <a:rPr lang="en-US" sz="1600" dirty="0"/>
              <a:t>their point-of-view</a:t>
            </a:r>
          </a:p>
        </p:txBody>
      </p:sp>
      <p:sp>
        <p:nvSpPr>
          <p:cNvPr id="13" name="Rectangle 12"/>
          <p:cNvSpPr/>
          <p:nvPr/>
        </p:nvSpPr>
        <p:spPr>
          <a:xfrm>
            <a:off x="520509" y="1998173"/>
            <a:ext cx="4572000" cy="1569660"/>
          </a:xfrm>
          <a:prstGeom prst="rect">
            <a:avLst/>
          </a:prstGeom>
        </p:spPr>
        <p:txBody>
          <a:bodyPr>
            <a:spAutoFit/>
          </a:bodyPr>
          <a:lstStyle/>
          <a:p>
            <a:pPr marL="285750" indent="-285750">
              <a:buFont typeface="Arial" charset="0"/>
              <a:buChar char="•"/>
            </a:pPr>
            <a:r>
              <a:rPr lang="en-US" sz="1600" dirty="0"/>
              <a:t>Move through each category:</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r>
              <a:rPr lang="en-US" sz="1600" dirty="0"/>
              <a:t>What is their current experience?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202" y="1023384"/>
            <a:ext cx="3648893" cy="3519237"/>
          </a:xfrm>
          <a:prstGeom prst="rect">
            <a:avLst/>
          </a:prstGeom>
        </p:spPr>
      </p:pic>
      <p:sp>
        <p:nvSpPr>
          <p:cNvPr id="4" name="TextBox 3"/>
          <p:cNvSpPr txBox="1"/>
          <p:nvPr/>
        </p:nvSpPr>
        <p:spPr>
          <a:xfrm>
            <a:off x="951374" y="2426114"/>
            <a:ext cx="1027845" cy="554969"/>
          </a:xfrm>
          <a:prstGeom prst="rect">
            <a:avLst/>
          </a:prstGeom>
          <a:noFill/>
        </p:spPr>
        <p:txBody>
          <a:bodyPr wrap="none" rtlCol="0">
            <a:spAutoFit/>
          </a:bodyPr>
          <a:lstStyle/>
          <a:p>
            <a:pPr marL="342900" indent="-342900">
              <a:buFont typeface="+mj-lt"/>
              <a:buAutoNum type="arabicPeriod"/>
            </a:pPr>
            <a:r>
              <a:rPr lang="en-US" sz="1400" b="1" dirty="0"/>
              <a:t>Jobs</a:t>
            </a:r>
          </a:p>
          <a:p>
            <a:pPr marL="342900" indent="-342900">
              <a:buFont typeface="+mj-lt"/>
              <a:buAutoNum type="arabicPeriod"/>
            </a:pPr>
            <a:r>
              <a:rPr lang="en-US" sz="1400" b="1" dirty="0"/>
              <a:t>Pains</a:t>
            </a:r>
          </a:p>
          <a:p>
            <a:pPr marL="342900" indent="-342900">
              <a:buFont typeface="+mj-lt"/>
              <a:buAutoNum type="arabicPeriod"/>
            </a:pPr>
            <a:r>
              <a:rPr lang="en-US" sz="1400" b="1" dirty="0"/>
              <a:t>Gains</a:t>
            </a:r>
          </a:p>
        </p:txBody>
      </p:sp>
    </p:spTree>
    <p:extLst>
      <p:ext uri="{BB962C8B-B14F-4D97-AF65-F5344CB8AC3E}">
        <p14:creationId xmlns:p14="http://schemas.microsoft.com/office/powerpoint/2010/main" val="168542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90" y="518717"/>
            <a:ext cx="6331454" cy="595543"/>
          </a:xfrm>
        </p:spPr>
        <p:txBody>
          <a:bodyPr/>
          <a:lstStyle/>
          <a:p>
            <a:r>
              <a:rPr lang="en-US" dirty="0"/>
              <a:t>Participant Profile – Jobs</a:t>
            </a:r>
          </a:p>
        </p:txBody>
      </p:sp>
      <p:sp>
        <p:nvSpPr>
          <p:cNvPr id="10" name="TextBox 9"/>
          <p:cNvSpPr txBox="1"/>
          <p:nvPr/>
        </p:nvSpPr>
        <p:spPr>
          <a:xfrm>
            <a:off x="318369" y="918359"/>
            <a:ext cx="8007484" cy="738664"/>
          </a:xfrm>
          <a:prstGeom prst="rect">
            <a:avLst/>
          </a:prstGeom>
          <a:noFill/>
        </p:spPr>
        <p:txBody>
          <a:bodyPr wrap="square" rtlCol="0">
            <a:spAutoFit/>
          </a:bodyPr>
          <a:lstStyle/>
          <a:p>
            <a:r>
              <a:rPr lang="en-US" sz="1400" b="1" dirty="0"/>
              <a:t>Jobs describe the things employees are trying to get done in their work or in their life. An employee job could be the tasks they are trying to perform and complete, the problems they are trying to solve, or the needs they are trying to satisfy.</a:t>
            </a:r>
          </a:p>
        </p:txBody>
      </p:sp>
      <p:sp>
        <p:nvSpPr>
          <p:cNvPr id="4" name="TextBox 3"/>
          <p:cNvSpPr txBox="1"/>
          <p:nvPr/>
        </p:nvSpPr>
        <p:spPr>
          <a:xfrm>
            <a:off x="409075" y="1822847"/>
            <a:ext cx="4036593" cy="1569660"/>
          </a:xfrm>
          <a:prstGeom prst="rect">
            <a:avLst/>
          </a:prstGeom>
          <a:noFill/>
        </p:spPr>
        <p:txBody>
          <a:bodyPr wrap="square" rtlCol="0">
            <a:spAutoFit/>
          </a:bodyPr>
          <a:lstStyle/>
          <a:p>
            <a:pPr marL="228600" indent="-228600">
              <a:buFont typeface="Arial" charset="0"/>
              <a:buChar char="•"/>
            </a:pPr>
            <a:r>
              <a:rPr lang="en-US" sz="1200" dirty="0"/>
              <a:t>What is the one thing that employees couldn’t </a:t>
            </a:r>
            <a:br>
              <a:rPr lang="en-US" sz="1200" dirty="0"/>
            </a:br>
            <a:r>
              <a:rPr lang="en-US" sz="1200" dirty="0"/>
              <a:t>live without accomplishing? </a:t>
            </a:r>
          </a:p>
          <a:p>
            <a:endParaRPr lang="en-US" sz="1200" dirty="0"/>
          </a:p>
          <a:p>
            <a:pPr marL="228600" indent="-228600">
              <a:buFont typeface="Arial" charset="0"/>
              <a:buChar char="•"/>
            </a:pPr>
            <a:r>
              <a:rPr lang="en-US" sz="1200" dirty="0"/>
              <a:t>What do employees need to accomplish that involves interaction with others? </a:t>
            </a:r>
          </a:p>
          <a:p>
            <a:pPr marL="228600" indent="-228600">
              <a:buFont typeface="Arial" charset="0"/>
              <a:buChar char="•"/>
            </a:pPr>
            <a:endParaRPr lang="en-US" sz="1200" dirty="0"/>
          </a:p>
          <a:p>
            <a:pPr marL="228600" indent="-228600">
              <a:buFont typeface="Arial" charset="0"/>
              <a:buChar char="•"/>
            </a:pPr>
            <a:r>
              <a:rPr lang="en-US" sz="1200" dirty="0"/>
              <a:t>What tasks are employees trying to perform in their work or personal life? </a:t>
            </a:r>
          </a:p>
        </p:txBody>
      </p:sp>
      <p:sp>
        <p:nvSpPr>
          <p:cNvPr id="5" name="Rectangle 4"/>
          <p:cNvSpPr/>
          <p:nvPr/>
        </p:nvSpPr>
        <p:spPr>
          <a:xfrm>
            <a:off x="4709730" y="1828926"/>
            <a:ext cx="3670264" cy="1384995"/>
          </a:xfrm>
          <a:prstGeom prst="rect">
            <a:avLst/>
          </a:prstGeom>
          <a:solidFill>
            <a:schemeClr val="accent5">
              <a:lumMod val="40000"/>
              <a:lumOff val="60000"/>
            </a:schemeClr>
          </a:solidFill>
        </p:spPr>
        <p:txBody>
          <a:bodyPr wrap="square">
            <a:spAutoFit/>
          </a:bodyPr>
          <a:lstStyle/>
          <a:p>
            <a:pPr marL="171450" indent="-171450">
              <a:buFont typeface="Arial" charset="0"/>
              <a:buChar char="•"/>
            </a:pPr>
            <a:r>
              <a:rPr lang="en-US" sz="1200" dirty="0"/>
              <a:t>What emotional needs are employees</a:t>
            </a:r>
            <a:br>
              <a:rPr lang="en-US" sz="1200" dirty="0"/>
            </a:br>
            <a:r>
              <a:rPr lang="en-US" sz="1200" dirty="0"/>
              <a:t>trying to satisfy? </a:t>
            </a:r>
          </a:p>
          <a:p>
            <a:pPr marL="171450" indent="-171450">
              <a:buFont typeface="Arial" charset="0"/>
              <a:buChar char="•"/>
            </a:pPr>
            <a:endParaRPr lang="en-US" sz="1200" dirty="0"/>
          </a:p>
          <a:p>
            <a:pPr marL="171450" indent="-171450">
              <a:buFont typeface="Arial" charset="0"/>
              <a:buChar char="•"/>
            </a:pPr>
            <a:r>
              <a:rPr lang="en-US" sz="1200" dirty="0"/>
              <a:t>How do employees want to be </a:t>
            </a:r>
            <a:br>
              <a:rPr lang="en-US" sz="1200" dirty="0"/>
            </a:br>
            <a:r>
              <a:rPr lang="en-US" sz="1200" dirty="0"/>
              <a:t>perceived by others? </a:t>
            </a:r>
          </a:p>
          <a:p>
            <a:pPr marL="171450" indent="-171450">
              <a:buFont typeface="Arial" charset="0"/>
              <a:buChar char="•"/>
            </a:pPr>
            <a:endParaRPr lang="en-US" sz="1200" dirty="0"/>
          </a:p>
          <a:p>
            <a:pPr marL="171450" indent="-171450">
              <a:buFont typeface="Arial" charset="0"/>
              <a:buChar char="•"/>
            </a:pPr>
            <a:r>
              <a:rPr lang="en-US" sz="1200" dirty="0"/>
              <a:t>How do employees want to feel? </a:t>
            </a:r>
          </a:p>
        </p:txBody>
      </p:sp>
      <p:sp>
        <p:nvSpPr>
          <p:cNvPr id="3" name="Rectangle 2"/>
          <p:cNvSpPr/>
          <p:nvPr/>
        </p:nvSpPr>
        <p:spPr>
          <a:xfrm>
            <a:off x="615825" y="3894267"/>
            <a:ext cx="5277407" cy="369332"/>
          </a:xfrm>
          <a:prstGeom prst="rect">
            <a:avLst/>
          </a:prstGeom>
        </p:spPr>
        <p:txBody>
          <a:bodyPr wrap="none">
            <a:spAutoFit/>
          </a:bodyPr>
          <a:lstStyle/>
          <a:p>
            <a:r>
              <a:rPr lang="en-US" b="1" dirty="0"/>
              <a:t>Examples: </a:t>
            </a:r>
            <a:r>
              <a:rPr lang="en-US" sz="1200" dirty="0"/>
              <a:t>Improve a skillset, collaborate with others, stay up-to-date</a:t>
            </a:r>
          </a:p>
        </p:txBody>
      </p:sp>
    </p:spTree>
    <p:extLst>
      <p:ext uri="{BB962C8B-B14F-4D97-AF65-F5344CB8AC3E}">
        <p14:creationId xmlns:p14="http://schemas.microsoft.com/office/powerpoint/2010/main" val="72665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90" y="518717"/>
            <a:ext cx="6331454" cy="595543"/>
          </a:xfrm>
        </p:spPr>
        <p:txBody>
          <a:bodyPr/>
          <a:lstStyle/>
          <a:p>
            <a:r>
              <a:rPr lang="en-US" dirty="0"/>
              <a:t>Participant Profile – Pains</a:t>
            </a:r>
          </a:p>
        </p:txBody>
      </p:sp>
      <p:sp>
        <p:nvSpPr>
          <p:cNvPr id="10" name="TextBox 9"/>
          <p:cNvSpPr txBox="1"/>
          <p:nvPr/>
        </p:nvSpPr>
        <p:spPr>
          <a:xfrm>
            <a:off x="318369" y="902267"/>
            <a:ext cx="7804025" cy="738664"/>
          </a:xfrm>
          <a:prstGeom prst="rect">
            <a:avLst/>
          </a:prstGeom>
          <a:noFill/>
        </p:spPr>
        <p:txBody>
          <a:bodyPr wrap="square" rtlCol="0">
            <a:spAutoFit/>
          </a:bodyPr>
          <a:lstStyle/>
          <a:p>
            <a:r>
              <a:rPr lang="en-US" sz="1400" b="1" dirty="0"/>
              <a:t>Pains describe anything that annoys employees before, during, and after trying to get a job done or simply prevents them from getting a job done. Pains also describe risks, that is, potential bad outcomes, related to getting a job done badly or not at all.</a:t>
            </a:r>
          </a:p>
        </p:txBody>
      </p:sp>
      <p:sp>
        <p:nvSpPr>
          <p:cNvPr id="4" name="TextBox 3"/>
          <p:cNvSpPr txBox="1"/>
          <p:nvPr/>
        </p:nvSpPr>
        <p:spPr>
          <a:xfrm>
            <a:off x="409075" y="1866989"/>
            <a:ext cx="4036593" cy="1569660"/>
          </a:xfrm>
          <a:prstGeom prst="rect">
            <a:avLst/>
          </a:prstGeom>
          <a:noFill/>
        </p:spPr>
        <p:txBody>
          <a:bodyPr wrap="square" rtlCol="0">
            <a:spAutoFit/>
          </a:bodyPr>
          <a:lstStyle/>
          <a:p>
            <a:pPr marL="228600" indent="-228600">
              <a:buFont typeface="Arial" charset="0"/>
              <a:buChar char="•"/>
            </a:pPr>
            <a:r>
              <a:rPr lang="en-US" sz="1200" dirty="0"/>
              <a:t>What makes employees feel bad?</a:t>
            </a:r>
          </a:p>
          <a:p>
            <a:pPr marL="228600" indent="-228600">
              <a:buFont typeface="Arial" charset="0"/>
              <a:buChar char="•"/>
            </a:pPr>
            <a:endParaRPr lang="en-US" sz="1200" dirty="0"/>
          </a:p>
          <a:p>
            <a:pPr marL="228600" indent="-228600">
              <a:buFont typeface="Arial" charset="0"/>
              <a:buChar char="•"/>
            </a:pPr>
            <a:r>
              <a:rPr lang="en-US" sz="1200" dirty="0"/>
              <a:t>What are the main difficulties and challenges employees encounter? </a:t>
            </a:r>
          </a:p>
          <a:p>
            <a:endParaRPr lang="en-US" sz="1200" dirty="0"/>
          </a:p>
          <a:p>
            <a:pPr marL="228600" indent="-228600">
              <a:buFont typeface="Arial" charset="0"/>
              <a:buChar char="•"/>
            </a:pPr>
            <a:r>
              <a:rPr lang="en-US" sz="1200" dirty="0"/>
              <a:t>What negative social consequences do your participants encounter or fear? Are they afraid of a loss of face, power, trust, or status?</a:t>
            </a:r>
          </a:p>
        </p:txBody>
      </p:sp>
      <p:sp>
        <p:nvSpPr>
          <p:cNvPr id="5" name="TextBox 4"/>
          <p:cNvSpPr txBox="1"/>
          <p:nvPr/>
        </p:nvSpPr>
        <p:spPr>
          <a:xfrm>
            <a:off x="4601447" y="1866989"/>
            <a:ext cx="4036593" cy="1384995"/>
          </a:xfrm>
          <a:prstGeom prst="rect">
            <a:avLst/>
          </a:prstGeom>
          <a:noFill/>
        </p:spPr>
        <p:txBody>
          <a:bodyPr wrap="square" rtlCol="0">
            <a:spAutoFit/>
          </a:bodyPr>
          <a:lstStyle/>
          <a:p>
            <a:pPr marL="228600" indent="-228600">
              <a:buFont typeface="Arial" charset="0"/>
              <a:buChar char="•"/>
            </a:pPr>
            <a:r>
              <a:rPr lang="en-US" sz="1200" dirty="0"/>
              <a:t>What’s keeping employees awake at night? What are their big issues, concerns, and worries?</a:t>
            </a:r>
          </a:p>
          <a:p>
            <a:endParaRPr lang="en-US" sz="1200" dirty="0"/>
          </a:p>
          <a:p>
            <a:pPr marL="228600" indent="-228600">
              <a:buFont typeface="Arial" charset="0"/>
              <a:buChar char="•"/>
            </a:pPr>
            <a:r>
              <a:rPr lang="en-US" sz="1200" dirty="0"/>
              <a:t>What common mistakes do employees make? </a:t>
            </a:r>
          </a:p>
          <a:p>
            <a:endParaRPr lang="en-US" sz="1200" dirty="0"/>
          </a:p>
          <a:p>
            <a:pPr marL="228600" indent="-228600">
              <a:buFont typeface="Arial" charset="0"/>
              <a:buChar char="•"/>
            </a:pPr>
            <a:r>
              <a:rPr lang="en-US" sz="1200" dirty="0"/>
              <a:t>What barriers are keeping employees from doing their job effectively</a:t>
            </a:r>
          </a:p>
        </p:txBody>
      </p:sp>
      <p:sp>
        <p:nvSpPr>
          <p:cNvPr id="6" name="Rectangle 5"/>
          <p:cNvSpPr/>
          <p:nvPr/>
        </p:nvSpPr>
        <p:spPr>
          <a:xfrm>
            <a:off x="615825" y="3894267"/>
            <a:ext cx="5109091" cy="369332"/>
          </a:xfrm>
          <a:prstGeom prst="rect">
            <a:avLst/>
          </a:prstGeom>
        </p:spPr>
        <p:txBody>
          <a:bodyPr wrap="none">
            <a:spAutoFit/>
          </a:bodyPr>
          <a:lstStyle/>
          <a:p>
            <a:r>
              <a:rPr lang="en-US" b="1" dirty="0"/>
              <a:t>Examples: </a:t>
            </a:r>
            <a:r>
              <a:rPr lang="en-US" sz="1200" dirty="0"/>
              <a:t>Lack of time, management not getting it, no clear path </a:t>
            </a:r>
          </a:p>
        </p:txBody>
      </p:sp>
    </p:spTree>
    <p:extLst>
      <p:ext uri="{BB962C8B-B14F-4D97-AF65-F5344CB8AC3E}">
        <p14:creationId xmlns:p14="http://schemas.microsoft.com/office/powerpoint/2010/main" val="125190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90" y="518717"/>
            <a:ext cx="6331454" cy="595543"/>
          </a:xfrm>
        </p:spPr>
        <p:txBody>
          <a:bodyPr/>
          <a:lstStyle/>
          <a:p>
            <a:r>
              <a:rPr lang="en-US" dirty="0"/>
              <a:t>Participant Profile – Gains</a:t>
            </a:r>
          </a:p>
        </p:txBody>
      </p:sp>
      <p:sp>
        <p:nvSpPr>
          <p:cNvPr id="10" name="TextBox 9"/>
          <p:cNvSpPr txBox="1"/>
          <p:nvPr/>
        </p:nvSpPr>
        <p:spPr>
          <a:xfrm>
            <a:off x="318369" y="902267"/>
            <a:ext cx="7804025" cy="738664"/>
          </a:xfrm>
          <a:prstGeom prst="rect">
            <a:avLst/>
          </a:prstGeom>
          <a:noFill/>
        </p:spPr>
        <p:txBody>
          <a:bodyPr wrap="square" rtlCol="0">
            <a:spAutoFit/>
          </a:bodyPr>
          <a:lstStyle/>
          <a:p>
            <a:r>
              <a:rPr lang="en-US" sz="1400" b="1" dirty="0"/>
              <a:t>Gains describe the outcomes and benefits employees want. Some gains are required, expected, or desired by employees, and some would surprise them. Gains include functional utility, social gains, positive emotions, and cost savings.</a:t>
            </a:r>
          </a:p>
        </p:txBody>
      </p:sp>
      <p:sp>
        <p:nvSpPr>
          <p:cNvPr id="4" name="TextBox 3"/>
          <p:cNvSpPr txBox="1"/>
          <p:nvPr/>
        </p:nvSpPr>
        <p:spPr>
          <a:xfrm>
            <a:off x="409076" y="1866989"/>
            <a:ext cx="3935902" cy="1569660"/>
          </a:xfrm>
          <a:prstGeom prst="rect">
            <a:avLst/>
          </a:prstGeom>
          <a:noFill/>
        </p:spPr>
        <p:txBody>
          <a:bodyPr wrap="square" rtlCol="0">
            <a:spAutoFit/>
          </a:bodyPr>
          <a:lstStyle/>
          <a:p>
            <a:pPr marL="228600" indent="-228600">
              <a:buFont typeface="Arial" charset="0"/>
              <a:buChar char="•"/>
            </a:pPr>
            <a:r>
              <a:rPr lang="en-US" sz="1200" dirty="0"/>
              <a:t>Which savings would make employees happy? </a:t>
            </a:r>
            <a:br>
              <a:rPr lang="en-US" sz="1200" dirty="0"/>
            </a:br>
            <a:r>
              <a:rPr lang="en-US" sz="1200" dirty="0"/>
              <a:t>(related to time, money and effort)</a:t>
            </a:r>
          </a:p>
          <a:p>
            <a:pPr marL="228600" indent="-228600">
              <a:buFont typeface="Arial" charset="0"/>
              <a:buChar char="•"/>
            </a:pPr>
            <a:endParaRPr lang="en-US" sz="1200" dirty="0"/>
          </a:p>
          <a:p>
            <a:pPr marL="228600" indent="-228600">
              <a:buFont typeface="Arial" charset="0"/>
              <a:buChar char="•"/>
            </a:pPr>
            <a:r>
              <a:rPr lang="en-US" sz="1200" dirty="0"/>
              <a:t>What would make employees’ jobs or </a:t>
            </a:r>
            <a:br>
              <a:rPr lang="en-US" sz="1200" dirty="0"/>
            </a:br>
            <a:r>
              <a:rPr lang="en-US" sz="1200" dirty="0"/>
              <a:t>lives easier? </a:t>
            </a:r>
          </a:p>
          <a:p>
            <a:pPr marL="228600" indent="-228600">
              <a:buFont typeface="Arial" charset="0"/>
              <a:buChar char="•"/>
            </a:pPr>
            <a:endParaRPr lang="en-US" sz="1200" dirty="0"/>
          </a:p>
          <a:p>
            <a:pPr marL="228600" indent="-228600">
              <a:buFont typeface="Arial" charset="0"/>
              <a:buChar char="•"/>
            </a:pPr>
            <a:r>
              <a:rPr lang="en-US" sz="1200" dirty="0"/>
              <a:t>What positive social consequences do employees desire? What makes them look good? </a:t>
            </a:r>
          </a:p>
        </p:txBody>
      </p:sp>
      <p:sp>
        <p:nvSpPr>
          <p:cNvPr id="5" name="TextBox 4"/>
          <p:cNvSpPr txBox="1"/>
          <p:nvPr/>
        </p:nvSpPr>
        <p:spPr>
          <a:xfrm>
            <a:off x="4601447" y="1866989"/>
            <a:ext cx="4145262" cy="1569660"/>
          </a:xfrm>
          <a:prstGeom prst="rect">
            <a:avLst/>
          </a:prstGeom>
          <a:noFill/>
        </p:spPr>
        <p:txBody>
          <a:bodyPr wrap="square" rtlCol="0">
            <a:spAutoFit/>
          </a:bodyPr>
          <a:lstStyle/>
          <a:p>
            <a:pPr marL="228600" indent="-228600">
              <a:buFont typeface="Arial" charset="0"/>
              <a:buChar char="•"/>
            </a:pPr>
            <a:r>
              <a:rPr lang="en-US" sz="1200" dirty="0"/>
              <a:t>What are employees looking for most? Are they searching for good design, guarantees, specific </a:t>
            </a:r>
            <a:br>
              <a:rPr lang="en-US" sz="1200" dirty="0"/>
            </a:br>
            <a:r>
              <a:rPr lang="en-US" sz="1200" dirty="0"/>
              <a:t>or more features?</a:t>
            </a:r>
          </a:p>
          <a:p>
            <a:endParaRPr lang="en-US" sz="1200" dirty="0"/>
          </a:p>
          <a:p>
            <a:pPr marL="228600" indent="-228600">
              <a:buFont typeface="Arial" charset="0"/>
              <a:buChar char="•"/>
            </a:pPr>
            <a:r>
              <a:rPr lang="en-US" sz="1200" dirty="0"/>
              <a:t>What do employees dream about? What do they aspire to achieve, or what would be a big relief to them?</a:t>
            </a:r>
          </a:p>
          <a:p>
            <a:endParaRPr lang="en-US" sz="1200" dirty="0"/>
          </a:p>
          <a:p>
            <a:pPr marL="228600" indent="-228600">
              <a:buFont typeface="Arial" charset="0"/>
              <a:buChar char="•"/>
            </a:pPr>
            <a:r>
              <a:rPr lang="en-US" sz="1200" dirty="0"/>
              <a:t>How do employees measure success and failure? </a:t>
            </a:r>
          </a:p>
        </p:txBody>
      </p:sp>
      <p:sp>
        <p:nvSpPr>
          <p:cNvPr id="6" name="Rectangle 5"/>
          <p:cNvSpPr/>
          <p:nvPr/>
        </p:nvSpPr>
        <p:spPr>
          <a:xfrm>
            <a:off x="615825" y="3894267"/>
            <a:ext cx="6991016" cy="369332"/>
          </a:xfrm>
          <a:prstGeom prst="rect">
            <a:avLst/>
          </a:prstGeom>
        </p:spPr>
        <p:txBody>
          <a:bodyPr wrap="none">
            <a:spAutoFit/>
          </a:bodyPr>
          <a:lstStyle/>
          <a:p>
            <a:r>
              <a:rPr lang="en-US" b="1" dirty="0"/>
              <a:t>Examples: </a:t>
            </a:r>
            <a:r>
              <a:rPr lang="en-US" sz="1200" dirty="0"/>
              <a:t>Clear indicators to measure progress, get recognized by team, easy to understand</a:t>
            </a:r>
          </a:p>
        </p:txBody>
      </p:sp>
    </p:spTree>
    <p:extLst>
      <p:ext uri="{BB962C8B-B14F-4D97-AF65-F5344CB8AC3E}">
        <p14:creationId xmlns:p14="http://schemas.microsoft.com/office/powerpoint/2010/main" val="39888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383" y="0"/>
            <a:ext cx="8190711" cy="6143033"/>
          </a:xfrm>
        </p:spPr>
      </p:pic>
    </p:spTree>
    <p:extLst>
      <p:ext uri="{BB962C8B-B14F-4D97-AF65-F5344CB8AC3E}">
        <p14:creationId xmlns:p14="http://schemas.microsoft.com/office/powerpoint/2010/main" val="159097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0" y="518717"/>
            <a:ext cx="6331454" cy="595543"/>
          </a:xfrm>
        </p:spPr>
        <p:txBody>
          <a:bodyPr/>
          <a:lstStyle/>
          <a:p>
            <a:r>
              <a:rPr lang="en-US" dirty="0"/>
              <a:t>Rank Jobs, Pains, and Gains– 10 minutes</a:t>
            </a:r>
          </a:p>
        </p:txBody>
      </p:sp>
      <p:sp>
        <p:nvSpPr>
          <p:cNvPr id="10" name="TextBox 9"/>
          <p:cNvSpPr txBox="1"/>
          <p:nvPr/>
        </p:nvSpPr>
        <p:spPr>
          <a:xfrm>
            <a:off x="481086" y="715657"/>
            <a:ext cx="7940675" cy="584775"/>
          </a:xfrm>
          <a:prstGeom prst="rect">
            <a:avLst/>
          </a:prstGeom>
          <a:noFill/>
        </p:spPr>
        <p:txBody>
          <a:bodyPr wrap="square" rtlCol="0">
            <a:spAutoFit/>
          </a:bodyPr>
          <a:lstStyle/>
          <a:p>
            <a:pPr>
              <a:lnSpc>
                <a:spcPct val="200000"/>
              </a:lnSpc>
            </a:pPr>
            <a:r>
              <a:rPr lang="en-US" sz="1600" b="1" dirty="0">
                <a:solidFill>
                  <a:schemeClr val="tx1">
                    <a:lumMod val="60000"/>
                    <a:lumOff val="40000"/>
                  </a:schemeClr>
                </a:solidFill>
              </a:rPr>
              <a:t>Identify the top 5 from each that our concepts will refer back to</a:t>
            </a:r>
          </a:p>
        </p:txBody>
      </p:sp>
      <p:cxnSp>
        <p:nvCxnSpPr>
          <p:cNvPr id="13" name="Straight Arrow Connector 12"/>
          <p:cNvCxnSpPr/>
          <p:nvPr/>
        </p:nvCxnSpPr>
        <p:spPr>
          <a:xfrm>
            <a:off x="1999067" y="1784656"/>
            <a:ext cx="0" cy="250987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63114" y="1784656"/>
            <a:ext cx="0" cy="250987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818410" y="1784656"/>
            <a:ext cx="0" cy="250987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588431" y="1416656"/>
            <a:ext cx="833883" cy="276999"/>
          </a:xfrm>
          <a:prstGeom prst="rect">
            <a:avLst/>
          </a:prstGeom>
        </p:spPr>
        <p:txBody>
          <a:bodyPr wrap="none">
            <a:spAutoFit/>
          </a:bodyPr>
          <a:lstStyle/>
          <a:p>
            <a:pPr algn="ctr"/>
            <a:r>
              <a:rPr lang="en-US" sz="1200" dirty="0"/>
              <a:t>Important</a:t>
            </a:r>
          </a:p>
        </p:txBody>
      </p:sp>
      <p:sp>
        <p:nvSpPr>
          <p:cNvPr id="17" name="Rectangle 16"/>
          <p:cNvSpPr/>
          <p:nvPr/>
        </p:nvSpPr>
        <p:spPr>
          <a:xfrm>
            <a:off x="1508283" y="4389355"/>
            <a:ext cx="994183" cy="276999"/>
          </a:xfrm>
          <a:prstGeom prst="rect">
            <a:avLst/>
          </a:prstGeom>
        </p:spPr>
        <p:txBody>
          <a:bodyPr wrap="none">
            <a:spAutoFit/>
          </a:bodyPr>
          <a:lstStyle/>
          <a:p>
            <a:pPr algn="ctr"/>
            <a:r>
              <a:rPr lang="en-US" sz="1200" dirty="0"/>
              <a:t>Insignificant</a:t>
            </a:r>
          </a:p>
        </p:txBody>
      </p:sp>
      <p:sp>
        <p:nvSpPr>
          <p:cNvPr id="18" name="Rectangle 17"/>
          <p:cNvSpPr/>
          <p:nvPr/>
        </p:nvSpPr>
        <p:spPr>
          <a:xfrm>
            <a:off x="3984646" y="1416656"/>
            <a:ext cx="756938" cy="276999"/>
          </a:xfrm>
          <a:prstGeom prst="rect">
            <a:avLst/>
          </a:prstGeom>
        </p:spPr>
        <p:txBody>
          <a:bodyPr wrap="none">
            <a:spAutoFit/>
          </a:bodyPr>
          <a:lstStyle/>
          <a:p>
            <a:pPr algn="ctr"/>
            <a:r>
              <a:rPr lang="en-US" sz="1200" dirty="0"/>
              <a:t>Extreme</a:t>
            </a:r>
          </a:p>
        </p:txBody>
      </p:sp>
      <p:sp>
        <p:nvSpPr>
          <p:cNvPr id="19" name="Rectangle 18"/>
          <p:cNvSpPr/>
          <p:nvPr/>
        </p:nvSpPr>
        <p:spPr>
          <a:xfrm>
            <a:off x="3946977" y="4389355"/>
            <a:ext cx="832279" cy="276999"/>
          </a:xfrm>
          <a:prstGeom prst="rect">
            <a:avLst/>
          </a:prstGeom>
        </p:spPr>
        <p:txBody>
          <a:bodyPr wrap="none">
            <a:spAutoFit/>
          </a:bodyPr>
          <a:lstStyle/>
          <a:p>
            <a:pPr algn="ctr"/>
            <a:r>
              <a:rPr lang="en-US" sz="1200" dirty="0"/>
              <a:t>Moderate</a:t>
            </a:r>
          </a:p>
        </p:txBody>
      </p:sp>
      <p:sp>
        <p:nvSpPr>
          <p:cNvPr id="20" name="Rectangle 19"/>
          <p:cNvSpPr/>
          <p:nvPr/>
        </p:nvSpPr>
        <p:spPr>
          <a:xfrm>
            <a:off x="6402919" y="1416656"/>
            <a:ext cx="806631" cy="276999"/>
          </a:xfrm>
          <a:prstGeom prst="rect">
            <a:avLst/>
          </a:prstGeom>
        </p:spPr>
        <p:txBody>
          <a:bodyPr wrap="none">
            <a:spAutoFit/>
          </a:bodyPr>
          <a:lstStyle/>
          <a:p>
            <a:pPr algn="ctr"/>
            <a:r>
              <a:rPr lang="en-US" sz="1200" dirty="0"/>
              <a:t>Essential</a:t>
            </a:r>
          </a:p>
        </p:txBody>
      </p:sp>
      <p:sp>
        <p:nvSpPr>
          <p:cNvPr id="21" name="Rectangle 20"/>
          <p:cNvSpPr/>
          <p:nvPr/>
        </p:nvSpPr>
        <p:spPr>
          <a:xfrm>
            <a:off x="6287507" y="4389355"/>
            <a:ext cx="1037463" cy="276999"/>
          </a:xfrm>
          <a:prstGeom prst="rect">
            <a:avLst/>
          </a:prstGeom>
        </p:spPr>
        <p:txBody>
          <a:bodyPr wrap="none">
            <a:spAutoFit/>
          </a:bodyPr>
          <a:lstStyle/>
          <a:p>
            <a:pPr algn="ctr"/>
            <a:r>
              <a:rPr lang="en-US" sz="1200" dirty="0"/>
              <a:t>Nice to have</a:t>
            </a:r>
          </a:p>
        </p:txBody>
      </p:sp>
      <p:sp>
        <p:nvSpPr>
          <p:cNvPr id="23" name="Rectangle 22"/>
          <p:cNvSpPr/>
          <p:nvPr/>
        </p:nvSpPr>
        <p:spPr>
          <a:xfrm>
            <a:off x="1273853" y="2708299"/>
            <a:ext cx="1456734" cy="3943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Jobs</a:t>
            </a:r>
          </a:p>
        </p:txBody>
      </p:sp>
      <p:sp>
        <p:nvSpPr>
          <p:cNvPr id="25" name="Rectangle 24"/>
          <p:cNvSpPr/>
          <p:nvPr/>
        </p:nvSpPr>
        <p:spPr>
          <a:xfrm>
            <a:off x="3641727" y="2708299"/>
            <a:ext cx="1456734" cy="394352"/>
          </a:xfrm>
          <a:prstGeom prst="rect">
            <a:avLst/>
          </a:prstGeom>
          <a:solidFill>
            <a:srgbClr val="C00000"/>
          </a:solidFill>
          <a:ln>
            <a:solidFill>
              <a:schemeClr val="accent3">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a:t>Pains</a:t>
            </a:r>
            <a:endParaRPr lang="en-US" sz="1400" dirty="0"/>
          </a:p>
        </p:txBody>
      </p:sp>
      <p:sp>
        <p:nvSpPr>
          <p:cNvPr id="26" name="Rectangle 25"/>
          <p:cNvSpPr/>
          <p:nvPr/>
        </p:nvSpPr>
        <p:spPr>
          <a:xfrm>
            <a:off x="6077867" y="2708299"/>
            <a:ext cx="1456734" cy="394352"/>
          </a:xfrm>
          <a:prstGeom prst="rect">
            <a:avLst/>
          </a:prstGeom>
          <a:solidFill>
            <a:schemeClr val="accent1"/>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a:t>Gains</a:t>
            </a:r>
            <a:endParaRPr lang="en-US" sz="1400" dirty="0"/>
          </a:p>
        </p:txBody>
      </p:sp>
    </p:spTree>
    <p:extLst>
      <p:ext uri="{BB962C8B-B14F-4D97-AF65-F5344CB8AC3E}">
        <p14:creationId xmlns:p14="http://schemas.microsoft.com/office/powerpoint/2010/main" val="83465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290" y="518717"/>
            <a:ext cx="6331454" cy="595543"/>
          </a:xfrm>
        </p:spPr>
        <p:txBody>
          <a:bodyPr/>
          <a:lstStyle/>
          <a:p>
            <a:r>
              <a:rPr lang="en-US" dirty="0"/>
              <a:t>Value Map– 30 minutes</a:t>
            </a:r>
          </a:p>
        </p:txBody>
      </p:sp>
      <p:sp>
        <p:nvSpPr>
          <p:cNvPr id="10" name="TextBox 9"/>
          <p:cNvSpPr txBox="1"/>
          <p:nvPr/>
        </p:nvSpPr>
        <p:spPr>
          <a:xfrm>
            <a:off x="520509" y="1103401"/>
            <a:ext cx="7940675" cy="830997"/>
          </a:xfrm>
          <a:prstGeom prst="rect">
            <a:avLst/>
          </a:prstGeom>
          <a:noFill/>
        </p:spPr>
        <p:txBody>
          <a:bodyPr wrap="square" rtlCol="0">
            <a:spAutoFit/>
          </a:bodyPr>
          <a:lstStyle/>
          <a:p>
            <a:pPr marL="285750" indent="-285750">
              <a:buFont typeface="Arial" charset="0"/>
              <a:buChar char="•"/>
            </a:pPr>
            <a:r>
              <a:rPr lang="en-US" sz="1600" dirty="0"/>
              <a:t>Think about the value that’s needed</a:t>
            </a:r>
            <a:br>
              <a:rPr lang="en-US" sz="1600" dirty="0"/>
            </a:br>
            <a:r>
              <a:rPr lang="en-US" sz="1600" dirty="0"/>
              <a:t>in order to address employees’</a:t>
            </a:r>
            <a:br>
              <a:rPr lang="en-US" sz="1600" dirty="0"/>
            </a:br>
            <a:r>
              <a:rPr lang="en-US" sz="1600" dirty="0"/>
              <a:t>pains, gains and jobs.</a:t>
            </a:r>
          </a:p>
        </p:txBody>
      </p:sp>
      <p:sp>
        <p:nvSpPr>
          <p:cNvPr id="13" name="Rectangle 12"/>
          <p:cNvSpPr/>
          <p:nvPr/>
        </p:nvSpPr>
        <p:spPr>
          <a:xfrm>
            <a:off x="520509" y="1998173"/>
            <a:ext cx="4572000" cy="1815882"/>
          </a:xfrm>
          <a:prstGeom prst="rect">
            <a:avLst/>
          </a:prstGeom>
        </p:spPr>
        <p:txBody>
          <a:bodyPr>
            <a:spAutoFit/>
          </a:bodyPr>
          <a:lstStyle/>
          <a:p>
            <a:pPr marL="285750" indent="-285750">
              <a:buFont typeface="Arial" charset="0"/>
              <a:buChar char="•"/>
            </a:pPr>
            <a:r>
              <a:rPr lang="en-US" sz="1600" dirty="0"/>
              <a:t>Move through each category:</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r>
              <a:rPr lang="en-US" sz="1600" dirty="0"/>
              <a:t>These will lead us to our concepts</a:t>
            </a:r>
            <a:br>
              <a:rPr lang="en-US" sz="1600" dirty="0"/>
            </a:br>
            <a:r>
              <a:rPr lang="en-US" sz="1600" dirty="0"/>
              <a:t>and ideas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93" y="1023384"/>
            <a:ext cx="3626839" cy="3519237"/>
          </a:xfrm>
          <a:prstGeom prst="rect">
            <a:avLst/>
          </a:prstGeom>
        </p:spPr>
      </p:pic>
      <p:sp>
        <p:nvSpPr>
          <p:cNvPr id="4" name="TextBox 3"/>
          <p:cNvSpPr txBox="1"/>
          <p:nvPr/>
        </p:nvSpPr>
        <p:spPr>
          <a:xfrm>
            <a:off x="951374" y="2426114"/>
            <a:ext cx="1755609" cy="523220"/>
          </a:xfrm>
          <a:prstGeom prst="rect">
            <a:avLst/>
          </a:prstGeom>
          <a:noFill/>
        </p:spPr>
        <p:txBody>
          <a:bodyPr wrap="none" rtlCol="0">
            <a:spAutoFit/>
          </a:bodyPr>
          <a:lstStyle/>
          <a:p>
            <a:pPr marL="342900" indent="-342900">
              <a:buFont typeface="+mj-lt"/>
              <a:buAutoNum type="arabicPeriod"/>
            </a:pPr>
            <a:r>
              <a:rPr lang="en-US" sz="1400" b="1" dirty="0"/>
              <a:t>Pain Relievers</a:t>
            </a:r>
          </a:p>
          <a:p>
            <a:pPr marL="342900" indent="-342900">
              <a:buFont typeface="+mj-lt"/>
              <a:buAutoNum type="arabicPeriod"/>
            </a:pPr>
            <a:r>
              <a:rPr lang="en-US" sz="1400" b="1" dirty="0"/>
              <a:t>Gain Creators</a:t>
            </a:r>
          </a:p>
        </p:txBody>
      </p:sp>
    </p:spTree>
    <p:extLst>
      <p:ext uri="{BB962C8B-B14F-4D97-AF65-F5344CB8AC3E}">
        <p14:creationId xmlns:p14="http://schemas.microsoft.com/office/powerpoint/2010/main" val="2122329294"/>
      </p:ext>
    </p:extLst>
  </p:cSld>
  <p:clrMapOvr>
    <a:masterClrMapping/>
  </p:clrMapOvr>
</p:sld>
</file>

<file path=ppt/theme/theme1.xml><?xml version="1.0" encoding="utf-8"?>
<a:theme xmlns:a="http://schemas.openxmlformats.org/drawingml/2006/main" name="MMS_2015BrandTemplate_16X9_update2">
  <a:themeElements>
    <a:clrScheme name="Custom 20">
      <a:dk1>
        <a:srgbClr val="515151"/>
      </a:dk1>
      <a:lt1>
        <a:sysClr val="window" lastClr="FFFFFF"/>
      </a:lt1>
      <a:dk2>
        <a:srgbClr val="3B8EDE"/>
      </a:dk2>
      <a:lt2>
        <a:srgbClr val="F8F8F8"/>
      </a:lt2>
      <a:accent1>
        <a:srgbClr val="94D600"/>
      </a:accent1>
      <a:accent2>
        <a:srgbClr val="67CDBF"/>
      </a:accent2>
      <a:accent3>
        <a:srgbClr val="E76B4C"/>
      </a:accent3>
      <a:accent4>
        <a:srgbClr val="B5B5B5"/>
      </a:accent4>
      <a:accent5>
        <a:srgbClr val="FFD200"/>
      </a:accent5>
      <a:accent6>
        <a:srgbClr val="515151"/>
      </a:accent6>
      <a:hlink>
        <a:srgbClr val="515151"/>
      </a:hlink>
      <a:folHlink>
        <a:srgbClr val="5151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MMS_2015BrandTemplate_16X9_update2.thmx</Template>
  <TotalTime>5721</TotalTime>
  <Words>772</Words>
  <Application>Microsoft Macintosh PowerPoint</Application>
  <PresentationFormat>On-screen Show (16:9)</PresentationFormat>
  <Paragraphs>108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MMS_2015BrandTemplate_16X9_update2</vt:lpstr>
      <vt:lpstr>PowerPoint Presentation</vt:lpstr>
      <vt:lpstr>The Value Proposition Map</vt:lpstr>
      <vt:lpstr>Participant Profile– 30 minutes</vt:lpstr>
      <vt:lpstr>Participant Profile – Jobs</vt:lpstr>
      <vt:lpstr>Participant Profile – Pains</vt:lpstr>
      <vt:lpstr>Participant Profile – Gains</vt:lpstr>
      <vt:lpstr>PowerPoint Presentation</vt:lpstr>
      <vt:lpstr>Rank Jobs, Pains, and Gains– 10 minutes</vt:lpstr>
      <vt:lpstr>Value Map– 30 minutes</vt:lpstr>
      <vt:lpstr>Value Map– Pain Relievers</vt:lpstr>
      <vt:lpstr>Value Map– Gain Creators</vt:lpstr>
      <vt:lpstr>PowerPoint Presentation</vt:lpstr>
      <vt:lpstr>Rank Pain Relievers &amp; Gain Creators– 10 minutes</vt:lpstr>
      <vt:lpstr>PowerPoint Presentation</vt:lpstr>
      <vt:lpstr>PowerPoint Presentation</vt:lpstr>
    </vt:vector>
  </TitlesOfParts>
  <Company>Berg Design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Berg</dc:creator>
  <cp:lastModifiedBy>Butler, Jason</cp:lastModifiedBy>
  <cp:revision>185</cp:revision>
  <dcterms:created xsi:type="dcterms:W3CDTF">2015-06-15T02:53:50Z</dcterms:created>
  <dcterms:modified xsi:type="dcterms:W3CDTF">2017-02-15T16:32:58Z</dcterms:modified>
</cp:coreProperties>
</file>